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266" r:id="rId3"/>
    <p:sldId id="392" r:id="rId4"/>
    <p:sldId id="262" r:id="rId5"/>
    <p:sldId id="393" r:id="rId6"/>
    <p:sldId id="389" r:id="rId7"/>
    <p:sldId id="401" r:id="rId8"/>
    <p:sldId id="390" r:id="rId9"/>
    <p:sldId id="403" r:id="rId10"/>
    <p:sldId id="404" r:id="rId11"/>
    <p:sldId id="414" r:id="rId12"/>
    <p:sldId id="411" r:id="rId13"/>
    <p:sldId id="412" r:id="rId14"/>
    <p:sldId id="413" r:id="rId15"/>
    <p:sldId id="416"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15/10/2023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15/10/2023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15/10/2023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15/10/2023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15/10/2023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15/10/2023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15/10/2023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15/10/2023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15/10/2023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15/10/2023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15/10/2023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15/10/2023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15/10/2023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5"/>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15/10/2023</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0939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15/10/2023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15/10/2023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15/10/2023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15/10/2023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15/10/2023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Nhận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xét</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74427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1077218"/>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Hãy chép lại một câu có chữ in nghiêng dưới đây, dùng dấu ngoặc kép để đánh dấu tên các bứ</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 </a:t>
            </a:r>
            <a:r>
              <a:rPr lang="en-US" sz="32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tranh</a:t>
            </a:r>
            <a:r>
              <a:rPr lang="en-US"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0789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2538469" y="-17383"/>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8" y="-19241"/>
            <a:ext cx="2570342" cy="5147006"/>
          </a:xfrm>
          <a:prstGeom prst="rect">
            <a:avLst/>
          </a:prstGeom>
        </p:spPr>
      </p:pic>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8589001" y="1477358"/>
            <a:ext cx="2806879" cy="5403655"/>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2868293" y="395640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7059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out)">
                                      <p:cBhvr>
                                        <p:cTn id="15" dur="2000"/>
                                        <p:tgtEl>
                                          <p:spTgt spid="5"/>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9DB59-C8DD-4712-858C-0EC85EFFCA56}"/>
              </a:ext>
            </a:extLst>
          </p:cNvPr>
          <p:cNvSpPr txBox="1"/>
          <p:nvPr/>
        </p:nvSpPr>
        <p:spPr>
          <a:xfrm>
            <a:off x="4940479" y="-3735"/>
            <a:ext cx="6050532" cy="2062103"/>
          </a:xfrm>
          <a:prstGeom prst="rect">
            <a:avLst/>
          </a:prstGeom>
          <a:solidFill>
            <a:schemeClr val="bg1"/>
          </a:solidFill>
        </p:spPr>
        <p:txBody>
          <a:bodyPr wrap="square">
            <a:spAutoFit/>
          </a:bodyPr>
          <a:lstStyle/>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Cá chép trông trăng (còn có tên </a:t>
            </a:r>
            <a:endParaRPr lang="en-US" sz="3200" b="1" i="1" dirty="0">
              <a:solidFill>
                <a:schemeClr val="bg2">
                  <a:lumMod val="10000"/>
                </a:schemeClr>
              </a:solidFill>
              <a:effectLst/>
              <a:latin typeface="Times New Roman" panose="02020603050405020304" pitchFamily="18" charset="0"/>
              <a:cs typeface="Times New Roman" panose="02020603050405020304" pitchFamily="18" charset="0"/>
            </a:endParaRPr>
          </a:p>
          <a:p>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b="1" dirty="0">
              <a:solidFill>
                <a:schemeClr val="bg2">
                  <a:lumMod val="10000"/>
                </a:schemeClr>
              </a:solidFill>
            </a:endParaRPr>
          </a:p>
        </p:txBody>
      </p:sp>
      <p:pic>
        <p:nvPicPr>
          <p:cNvPr id="3" name="Picture 2">
            <a:extLst>
              <a:ext uri="{FF2B5EF4-FFF2-40B4-BE49-F238E27FC236}">
                <a16:creationId xmlns:a16="http://schemas.microsoft.com/office/drawing/2014/main" id="{99F2AE76-7214-4A06-A1DF-2F441CAC76C6}"/>
              </a:ext>
            </a:extLst>
          </p:cNvPr>
          <p:cNvPicPr>
            <a:picLocks noChangeAspect="1"/>
          </p:cNvPicPr>
          <p:nvPr/>
        </p:nvPicPr>
        <p:blipFill rotWithShape="1">
          <a:blip r:embed="rId2">
            <a:extLst>
              <a:ext uri="{28A0092B-C50C-407E-A947-70E740481C1C}">
                <a14:useLocalDpi xmlns:a14="http://schemas.microsoft.com/office/drawing/2010/main" val="0"/>
              </a:ext>
            </a:extLst>
          </a:blip>
          <a:srcRect l="22502" t="16065" r="61320" b="39702"/>
          <a:stretch/>
        </p:blipFill>
        <p:spPr>
          <a:xfrm>
            <a:off x="-50059" y="-19241"/>
            <a:ext cx="3421055" cy="6850524"/>
          </a:xfrm>
          <a:prstGeom prst="rect">
            <a:avLst/>
          </a:prstGeom>
        </p:spPr>
      </p:pic>
      <p:sp>
        <p:nvSpPr>
          <p:cNvPr id="6" name="TextBox 5">
            <a:extLst>
              <a:ext uri="{FF2B5EF4-FFF2-40B4-BE49-F238E27FC236}">
                <a16:creationId xmlns:a16="http://schemas.microsoft.com/office/drawing/2014/main" id="{E4919A45-B6FC-4C60-9352-971F2AEEC6BC}"/>
              </a:ext>
            </a:extLst>
          </p:cNvPr>
          <p:cNvSpPr txBox="1"/>
          <p:nvPr/>
        </p:nvSpPr>
        <p:spPr>
          <a:xfrm>
            <a:off x="5092879" y="3628851"/>
            <a:ext cx="6050532" cy="2062103"/>
          </a:xfrm>
          <a:prstGeom prst="rect">
            <a:avLst/>
          </a:prstGeom>
          <a:solidFill>
            <a:schemeClr val="bg1"/>
          </a:solidFill>
        </p:spPr>
        <p:txBody>
          <a:bodyPr wrap="square">
            <a:spAutoFit/>
          </a:bodyPr>
          <a:lstStyle/>
          <a:p>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Cá chép trông trăng</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 (còn có tên </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Lí ngư vọng nguyệt</a:t>
            </a:r>
            <a:r>
              <a:rPr lang="en-US" sz="3200" b="1" dirty="0">
                <a:solidFill>
                  <a:schemeClr val="tx2"/>
                </a:solidFill>
                <a:effectLst/>
                <a:latin typeface="Times New Roman" panose="02020603050405020304" pitchFamily="18" charset="0"/>
                <a:cs typeface="Times New Roman" panose="02020603050405020304" pitchFamily="18" charset="0"/>
              </a:rPr>
              <a:t>”</a:t>
            </a:r>
            <a:r>
              <a:rPr lang="vi-VN" sz="3200" b="1" dirty="0">
                <a:solidFill>
                  <a:schemeClr val="tx2"/>
                </a:solidFill>
                <a:effectLst/>
                <a:latin typeface="Times New Roman" panose="02020603050405020304" pitchFamily="18" charset="0"/>
                <a:cs typeface="Times New Roman" panose="02020603050405020304" pitchFamily="18" charset="0"/>
              </a:rPr>
              <a:t>)</a:t>
            </a:r>
            <a:r>
              <a:rPr lang="vi-VN" sz="3200" b="1" i="1" dirty="0">
                <a:solidFill>
                  <a:schemeClr val="tx2"/>
                </a:solidFill>
                <a:effectLst/>
                <a:latin typeface="Times New Roman" panose="02020603050405020304" pitchFamily="18" charset="0"/>
                <a:cs typeface="Times New Roman" panose="02020603050405020304" pitchFamily="18" charset="0"/>
              </a:rPr>
              <a:t> </a:t>
            </a:r>
            <a:r>
              <a:rPr lang="vi-VN" sz="3200" b="1" i="0" dirty="0">
                <a:solidFill>
                  <a:schemeClr val="tx2"/>
                </a:solidFill>
                <a:effectLst/>
                <a:latin typeface="Times New Roman" panose="02020603050405020304" pitchFamily="18" charset="0"/>
                <a:cs typeface="Times New Roman" panose="02020603050405020304" pitchFamily="18" charset="0"/>
              </a:rPr>
              <a:t>là một trong những bức tranh tiêu biểu của tranh dân gian Hàng Trống</a:t>
            </a:r>
            <a:r>
              <a:rPr lang="en-US" sz="3200" b="1" i="0" dirty="0">
                <a:solidFill>
                  <a:schemeClr val="tx2"/>
                </a:solidFill>
                <a:effectLst/>
                <a:latin typeface="Times New Roman" panose="02020603050405020304" pitchFamily="18" charset="0"/>
                <a:cs typeface="Times New Roman" panose="02020603050405020304" pitchFamily="18" charset="0"/>
              </a:rPr>
              <a:t>.</a:t>
            </a:r>
            <a:endParaRPr lang="en-US" sz="3200" b="1" dirty="0">
              <a:solidFill>
                <a:schemeClr val="tx2"/>
              </a:solidFill>
            </a:endParaRPr>
          </a:p>
        </p:txBody>
      </p:sp>
      <p:sp>
        <p:nvSpPr>
          <p:cNvPr id="7" name="Arrow: Down 6">
            <a:extLst>
              <a:ext uri="{FF2B5EF4-FFF2-40B4-BE49-F238E27FC236}">
                <a16:creationId xmlns:a16="http://schemas.microsoft.com/office/drawing/2014/main" id="{40811577-1FF3-45F6-9140-57AD0E1C842E}"/>
              </a:ext>
            </a:extLst>
          </p:cNvPr>
          <p:cNvSpPr/>
          <p:nvPr/>
        </p:nvSpPr>
        <p:spPr>
          <a:xfrm>
            <a:off x="7151427" y="2058368"/>
            <a:ext cx="586854" cy="985083"/>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53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F05F7-6B37-4983-8E96-EC874E0CEC18}"/>
              </a:ext>
            </a:extLst>
          </p:cNvPr>
          <p:cNvPicPr>
            <a:picLocks noChangeAspect="1"/>
          </p:cNvPicPr>
          <p:nvPr/>
        </p:nvPicPr>
        <p:blipFill rotWithShape="1">
          <a:blip r:embed="rId2">
            <a:extLst>
              <a:ext uri="{28A0092B-C50C-407E-A947-70E740481C1C}">
                <a14:useLocalDpi xmlns:a14="http://schemas.microsoft.com/office/drawing/2010/main" val="0"/>
              </a:ext>
            </a:extLst>
          </a:blip>
          <a:srcRect l="61320" t="50000" r="21968" b="6070"/>
          <a:stretch/>
        </p:blipFill>
        <p:spPr>
          <a:xfrm>
            <a:off x="7715541" y="17041"/>
            <a:ext cx="3530214" cy="6796181"/>
          </a:xfrm>
          <a:prstGeom prst="rect">
            <a:avLst/>
          </a:prstGeom>
        </p:spPr>
      </p:pic>
      <p:sp>
        <p:nvSpPr>
          <p:cNvPr id="5" name="TextBox 4">
            <a:extLst>
              <a:ext uri="{FF2B5EF4-FFF2-40B4-BE49-F238E27FC236}">
                <a16:creationId xmlns:a16="http://schemas.microsoft.com/office/drawing/2014/main" id="{1AD866BF-D6E6-4C6C-A38D-1F496CA0616C}"/>
              </a:ext>
            </a:extLst>
          </p:cNvPr>
          <p:cNvSpPr txBox="1"/>
          <p:nvPr/>
        </p:nvSpPr>
        <p:spPr>
          <a:xfrm>
            <a:off x="1803765" y="3888164"/>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Công múa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vi-VN" sz="3200" b="1" i="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
        <p:nvSpPr>
          <p:cNvPr id="6" name="Arrow: Up 5">
            <a:extLst>
              <a:ext uri="{FF2B5EF4-FFF2-40B4-BE49-F238E27FC236}">
                <a16:creationId xmlns:a16="http://schemas.microsoft.com/office/drawing/2014/main" id="{C0F2FD71-4D40-418A-AEC2-1569373D9C77}"/>
              </a:ext>
            </a:extLst>
          </p:cNvPr>
          <p:cNvSpPr/>
          <p:nvPr/>
        </p:nvSpPr>
        <p:spPr>
          <a:xfrm>
            <a:off x="3753134" y="3070750"/>
            <a:ext cx="559559" cy="682388"/>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2B3C5A-AC62-4F18-86F0-E8F304023D45}"/>
              </a:ext>
            </a:extLst>
          </p:cNvPr>
          <p:cNvSpPr txBox="1"/>
          <p:nvPr/>
        </p:nvSpPr>
        <p:spPr>
          <a:xfrm>
            <a:off x="1956165" y="464846"/>
            <a:ext cx="5572836" cy="2554545"/>
          </a:xfrm>
          <a:prstGeom prst="rect">
            <a:avLst/>
          </a:prstGeom>
          <a:noFill/>
        </p:spPr>
        <p:txBody>
          <a:bodyPr wrap="square">
            <a:spAutoFit/>
          </a:bodyPr>
          <a:lstStyle/>
          <a:p>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Công múa</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là bức tranh cặp đôi với </a:t>
            </a:r>
            <a:r>
              <a:rPr lang="en-US" sz="3200" b="1"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dirty="0">
                <a:solidFill>
                  <a:schemeClr val="bg2">
                    <a:lumMod val="10000"/>
                  </a:schemeClr>
                </a:solidFill>
                <a:effectLst/>
                <a:latin typeface="Times New Roman" panose="02020603050405020304" pitchFamily="18" charset="0"/>
                <a:cs typeface="Times New Roman" panose="02020603050405020304" pitchFamily="18" charset="0"/>
              </a:rPr>
              <a:t>Lí ngư vọng nguyệt</a:t>
            </a:r>
            <a:r>
              <a:rPr lang="en-US" sz="3200" b="1"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b="1" i="0" dirty="0">
                <a:solidFill>
                  <a:schemeClr val="bg2">
                    <a:lumMod val="10000"/>
                  </a:schemeClr>
                </a:solidFill>
                <a:effectLst/>
                <a:latin typeface="Times New Roman" panose="02020603050405020304" pitchFamily="18" charset="0"/>
                <a:cs typeface="Times New Roman" panose="02020603050405020304" pitchFamily="18" charset="0"/>
              </a:rPr>
              <a:t>. Con công trong văn hóa Việt là biểu tượng của ánh sáng, hòa bình và sự thịnh vượng.</a:t>
            </a:r>
            <a:endParaRPr lang="en-US" sz="3200" b="1" dirty="0">
              <a:solidFill>
                <a:schemeClr val="bg2">
                  <a:lumMod val="10000"/>
                </a:schemeClr>
              </a:solidFill>
            </a:endParaRPr>
          </a:p>
        </p:txBody>
      </p:sp>
    </p:spTree>
    <p:extLst>
      <p:ext uri="{BB962C8B-B14F-4D97-AF65-F5344CB8AC3E}">
        <p14:creationId xmlns:p14="http://schemas.microsoft.com/office/powerpoint/2010/main" val="33038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17675"/>
            <a:ext cx="12192000" cy="3539430"/>
          </a:xfrm>
          <a:prstGeom prst="rect">
            <a:avLst/>
          </a:prstGeom>
          <a:noFill/>
        </p:spPr>
        <p:txBody>
          <a:bodyPr wrap="square">
            <a:spAutoFit/>
          </a:bodyPr>
          <a:lstStyle/>
          <a:p>
            <a:pPr marL="180340" marR="0">
              <a:spcBef>
                <a:spcPts val="0"/>
              </a:spcBef>
              <a:spcAft>
                <a:spcPts val="0"/>
              </a:spcAft>
              <a:tabLst>
                <a:tab pos="270510" algn="l"/>
              </a:tabLst>
            </a:pPr>
            <a:r>
              <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Chọn 1 trong 2 đề sau:</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 Viết một đoạn văn (khoảng 4-5 câu) nói về một câu chuyện hoặc một bài văn, bài thơ mà em đã đọc trong tháng này.</a:t>
            </a:r>
          </a:p>
          <a:p>
            <a:pPr marL="180340" marR="0">
              <a:spcBef>
                <a:spcPts val="0"/>
              </a:spcBef>
              <a:spcAft>
                <a:spcPts val="0"/>
              </a:spcAft>
              <a:tabLst>
                <a:tab pos="270510" algn="l"/>
              </a:tabLst>
            </a:pPr>
            <a:endPar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spcBef>
                <a:spcPts val="0"/>
              </a:spcBef>
              <a:spcAft>
                <a:spcPts val="0"/>
              </a:spcAft>
              <a:tabLst>
                <a:tab pos="270510" algn="l"/>
              </a:tabLst>
            </a:pPr>
            <a:r>
              <a:rPr lang="vi-VN" sz="32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 Viết một đoạn văn (khoảng 4-5 câu) nói về một bộ phim mà em đã xem trong tháng này.</a:t>
            </a:r>
            <a:endParaRPr lang="en-US" sz="32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76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2255654"/>
            <a:ext cx="12192000" cy="2696444"/>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60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60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027797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F4FC8FAC-3B5B-486E-A95C-C12A3D805A07}"/>
              </a:ext>
            </a:extLst>
          </p:cNvPr>
          <p:cNvSpPr/>
          <p:nvPr/>
        </p:nvSpPr>
        <p:spPr>
          <a:xfrm>
            <a:off x="161925" y="91470"/>
            <a:ext cx="11868149" cy="659508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dirty="0">
              <a:solidFill>
                <a:srgbClr val="FFFFFF"/>
              </a:solidFill>
              <a:latin typeface="Arial" panose="020B0604020202020204" pitchFamily="34" charset="0"/>
              <a:sym typeface="Arial"/>
            </a:endParaRPr>
          </a:p>
        </p:txBody>
      </p:sp>
      <p:sp>
        <p:nvSpPr>
          <p:cNvPr id="7" name="TextBox 6">
            <a:extLst>
              <a:ext uri="{FF2B5EF4-FFF2-40B4-BE49-F238E27FC236}">
                <a16:creationId xmlns:a16="http://schemas.microsoft.com/office/drawing/2014/main" id="{ADFF0707-5BB6-4497-88CE-FE25CC748279}"/>
              </a:ext>
            </a:extLst>
          </p:cNvPr>
          <p:cNvSpPr txBox="1"/>
          <p:nvPr/>
        </p:nvSpPr>
        <p:spPr>
          <a:xfrm>
            <a:off x="161926" y="946243"/>
            <a:ext cx="12030074"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Ba tôi đi làm xa nên những câu chuyện đầu tiên tôi nghe được là từ bà nội và chú tôi. Bà kể tôi nghe chuyện “Tấm Cám”, “Thạch Sanh”, “Cây tre trăm đốt”, “Đôi hài bảy dặm”,…. Chú tôi lại thích kể chuyện “Tôn Ngộ Không” và một số chuyện trong “Nghìn lẻ một đêm”.</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67B1D8F-ABAD-409F-AF5B-AF2EAF84D227}"/>
              </a:ext>
            </a:extLst>
          </p:cNvPr>
          <p:cNvSpPr txBox="1"/>
          <p:nvPr/>
        </p:nvSpPr>
        <p:spPr>
          <a:xfrm>
            <a:off x="161923" y="3457598"/>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76781D6-1C19-44CD-A79F-15C088827CB4}"/>
              </a:ext>
            </a:extLst>
          </p:cNvPr>
          <p:cNvSpPr txBox="1"/>
          <p:nvPr/>
        </p:nvSpPr>
        <p:spPr>
          <a:xfrm>
            <a:off x="161923" y="4723183"/>
            <a:ext cx="11868147" cy="1569660"/>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CBE5989-102F-4553-BE7C-5474134D6CDE}"/>
              </a:ext>
            </a:extLst>
          </p:cNvPr>
          <p:cNvSpPr txBox="1"/>
          <p:nvPr/>
        </p:nvSpPr>
        <p:spPr>
          <a:xfrm>
            <a:off x="161923" y="2247369"/>
            <a:ext cx="11868147"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24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E53A3E-48EA-4F79-B392-ED4547962C41}"/>
              </a:ext>
            </a:extLst>
          </p:cNvPr>
          <p:cNvSpPr/>
          <p:nvPr/>
        </p:nvSpPr>
        <p:spPr>
          <a:xfrm>
            <a:off x="0" y="186411"/>
            <a:ext cx="12192000" cy="707886"/>
          </a:xfrm>
          <a:prstGeom prst="rect">
            <a:avLst/>
          </a:prstGeom>
        </p:spPr>
        <p:txBody>
          <a:bodyPr wrap="square">
            <a:spAutoFit/>
          </a:bodyPr>
          <a:lstStyle/>
          <a:p>
            <a:pPr algn="ctr" defTabSz="685800">
              <a:defRPr/>
            </a:pPr>
            <a:r>
              <a:rPr lang="en-US" sz="4000" b="1" dirty="0" err="1">
                <a:solidFill>
                  <a:srgbClr val="002060"/>
                </a:solidFill>
                <a:latin typeface="UTM Thanh Nhac TL" panose="02040603050506020204" pitchFamily="18" charset="0"/>
                <a:cs typeface="Times New Roman" panose="02020603050405020304" pitchFamily="18" charset="0"/>
              </a:rPr>
              <a:t>Những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trang</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sách</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tuổi</a:t>
            </a:r>
            <a:r>
              <a:rPr lang="en-US" sz="4000" b="1" dirty="0">
                <a:solidFill>
                  <a:srgbClr val="002060"/>
                </a:solidFill>
                <a:latin typeface="UTM Thanh Nhac TL" panose="02040603050506020204" pitchFamily="18" charset="0"/>
                <a:cs typeface="Times New Roman" panose="02020603050405020304" pitchFamily="18" charset="0"/>
              </a:rPr>
              <a:t> </a:t>
            </a:r>
            <a:r>
              <a:rPr lang="en-US" sz="4000" b="1" dirty="0" err="1">
                <a:solidFill>
                  <a:srgbClr val="002060"/>
                </a:solidFill>
                <a:latin typeface="UTM Thanh Nhac TL" panose="02040603050506020204" pitchFamily="18" charset="0"/>
                <a:cs typeface="Times New Roman" panose="02020603050405020304" pitchFamily="18" charset="0"/>
              </a:rPr>
              <a:t>thơ</a:t>
            </a:r>
            <a:endParaRPr lang="en-US" sz="4000" b="1" dirty="0">
              <a:solidFill>
                <a:srgbClr val="002060"/>
              </a:solidFill>
              <a:latin typeface="UTM Thanh Nhac TL"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768B9B-F473-4AE0-9630-44AEE7251152}"/>
              </a:ext>
            </a:extLst>
          </p:cNvPr>
          <p:cNvSpPr txBox="1"/>
          <p:nvPr/>
        </p:nvSpPr>
        <p:spPr>
          <a:xfrm>
            <a:off x="2551050" y="1320107"/>
            <a:ext cx="8382000"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endParaRPr lang="en-US" sz="2400" dirty="0">
              <a:solidFill>
                <a:srgbClr val="FF0000"/>
              </a:solidFill>
            </a:endParaRPr>
          </a:p>
        </p:txBody>
      </p:sp>
      <p:sp>
        <p:nvSpPr>
          <p:cNvPr id="12" name="TextBox 11">
            <a:extLst>
              <a:ext uri="{FF2B5EF4-FFF2-40B4-BE49-F238E27FC236}">
                <a16:creationId xmlns:a16="http://schemas.microsoft.com/office/drawing/2014/main" id="{3C2F8B74-824E-4832-BB67-7C518B007E40}"/>
              </a:ext>
            </a:extLst>
          </p:cNvPr>
          <p:cNvSpPr txBox="1"/>
          <p:nvPr/>
        </p:nvSpPr>
        <p:spPr>
          <a:xfrm>
            <a:off x="2936177" y="1675837"/>
            <a:ext cx="2527442"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“Tôn Ngộ Không” </a:t>
            </a:r>
            <a:endParaRPr lang="en-US" sz="2400" dirty="0">
              <a:solidFill>
                <a:srgbClr val="FF0000"/>
              </a:solidFill>
            </a:endParaRPr>
          </a:p>
        </p:txBody>
      </p:sp>
      <p:sp>
        <p:nvSpPr>
          <p:cNvPr id="14" name="TextBox 13">
            <a:extLst>
              <a:ext uri="{FF2B5EF4-FFF2-40B4-BE49-F238E27FC236}">
                <a16:creationId xmlns:a16="http://schemas.microsoft.com/office/drawing/2014/main" id="{028C0D30-4C2B-4E54-BC28-6E142F553179}"/>
              </a:ext>
            </a:extLst>
          </p:cNvPr>
          <p:cNvSpPr txBox="1"/>
          <p:nvPr/>
        </p:nvSpPr>
        <p:spPr>
          <a:xfrm>
            <a:off x="8217164" y="1676231"/>
            <a:ext cx="3209929"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Nghìn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đêm</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6" name="TextBox 15">
            <a:extLst>
              <a:ext uri="{FF2B5EF4-FFF2-40B4-BE49-F238E27FC236}">
                <a16:creationId xmlns:a16="http://schemas.microsoft.com/office/drawing/2014/main" id="{1EC712BD-9EB5-4607-8A93-4A63E2318F02}"/>
              </a:ext>
            </a:extLst>
          </p:cNvPr>
          <p:cNvSpPr txBox="1"/>
          <p:nvPr/>
        </p:nvSpPr>
        <p:spPr>
          <a:xfrm>
            <a:off x="9987783" y="3828055"/>
            <a:ext cx="1713888" cy="461665"/>
          </a:xfrm>
          <a:prstGeom prst="rect">
            <a:avLst/>
          </a:prstGeom>
          <a:noFill/>
        </p:spPr>
        <p:txBody>
          <a:bodyPr wrap="square">
            <a:spAutoFit/>
          </a:bodyPr>
          <a:lstStyle/>
          <a:p>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vi-VN" sz="2400" b="0" i="0" dirty="0">
                <a:solidFill>
                  <a:srgbClr val="FF0000"/>
                </a:solidFill>
                <a:effectLst/>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
        <p:nvSpPr>
          <p:cNvPr id="17" name="TextBox 16">
            <a:extLst>
              <a:ext uri="{FF2B5EF4-FFF2-40B4-BE49-F238E27FC236}">
                <a16:creationId xmlns:a16="http://schemas.microsoft.com/office/drawing/2014/main" id="{D813B467-2F76-4BF7-B656-DE40293A2E98}"/>
              </a:ext>
            </a:extLst>
          </p:cNvPr>
          <p:cNvSpPr txBox="1"/>
          <p:nvPr/>
        </p:nvSpPr>
        <p:spPr>
          <a:xfrm>
            <a:off x="161919" y="4181927"/>
            <a:ext cx="4458540"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vi-VN" sz="2400" b="0" i="0" dirty="0">
                <a:solidFill>
                  <a:srgbClr val="FF0000"/>
                </a:solidFill>
                <a:effectLst/>
                <a:latin typeface="Times New Roman" panose="02020603050405020304" pitchFamily="18" charset="0"/>
                <a:cs typeface="Times New Roman" panose="02020603050405020304" pitchFamily="18" charset="0"/>
              </a:rPr>
              <a:t>“</a:t>
            </a:r>
            <a:r>
              <a:rPr lang="en-US" sz="2400" b="0" i="0" dirty="0" err="1">
                <a:solidFill>
                  <a:srgbClr val="FF0000"/>
                </a:solidFill>
                <a:effectLst/>
                <a:latin typeface="Times New Roman" panose="02020603050405020304" pitchFamily="18" charset="0"/>
                <a:cs typeface="Times New Roman" panose="02020603050405020304" pitchFamily="18" charset="0"/>
              </a:rPr>
              <a:t>Những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người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khốn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khổ</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endParaRPr>
          </a:p>
        </p:txBody>
      </p:sp>
    </p:spTree>
    <p:extLst>
      <p:ext uri="{BB962C8B-B14F-4D97-AF65-F5344CB8AC3E}">
        <p14:creationId xmlns:p14="http://schemas.microsoft.com/office/powerpoint/2010/main" val="10167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3606793"/>
            <a:ext cx="12192000" cy="1754326"/>
          </a:xfrm>
          <a:prstGeom prst="rect">
            <a:avLst/>
          </a:prstGeom>
          <a:noFill/>
        </p:spPr>
        <p:txBody>
          <a:bodyPr wrap="square">
            <a:spAutoFit/>
          </a:bodyPr>
          <a:lstStyle/>
          <a:p>
            <a:pPr marL="180340" marR="0" algn="ctr">
              <a:spcBef>
                <a:spcPts val="0"/>
              </a:spcBef>
              <a:spcAft>
                <a:spcPts val="0"/>
              </a:spcAft>
              <a:tabLst>
                <a:tab pos="270510" algn="l"/>
              </a:tabLst>
            </a:pP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kern="1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54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a:extLst>
              <a:ext uri="{FF2B5EF4-FFF2-40B4-BE49-F238E27FC236}">
                <a16:creationId xmlns:a16="http://schemas.microsoft.com/office/drawing/2014/main" id="{60B689E3-9E70-406F-8079-AFA984B798EF}"/>
              </a:ext>
            </a:extLst>
          </p:cNvPr>
          <p:cNvSpPr txBox="1"/>
          <p:nvPr/>
        </p:nvSpPr>
        <p:spPr>
          <a:xfrm>
            <a:off x="286603" y="1101740"/>
            <a:ext cx="11905397" cy="1754326"/>
          </a:xfrm>
          <a:prstGeom prst="rect">
            <a:avLst/>
          </a:prstGeom>
          <a:noFill/>
        </p:spPr>
        <p:txBody>
          <a:bodyPr wrap="square">
            <a:spAutoFit/>
          </a:bodyPr>
          <a:lstStyle/>
          <a:p>
            <a:r>
              <a:rPr lang="vi-VN" sz="3600" b="1" i="0" dirty="0">
                <a:solidFill>
                  <a:srgbClr val="FF0000"/>
                </a:solidFill>
                <a:effectLst/>
                <a:latin typeface="Times New Roman" panose="02020603050405020304" pitchFamily="18" charset="0"/>
                <a:cs typeface="Times New Roman" panose="02020603050405020304" pitchFamily="18" charset="0"/>
              </a:rPr>
              <a:t>“Tấm Cám”, “Thạch Sanh”, “Cây tre trăm đốt”, “Đôi hài bảy dặm”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Tôn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Ngộ</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Nghìn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lẻ</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một</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đêm</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Không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gia</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đình</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Những</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người</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khốn</a:t>
            </a:r>
            <a:r>
              <a:rPr lang="en-US" sz="3600" b="1" i="0" dirty="0">
                <a:solidFill>
                  <a:srgbClr val="FF0000"/>
                </a:solidFill>
                <a:effectLst/>
                <a:latin typeface="Times New Roman" panose="02020603050405020304" pitchFamily="18" charset="0"/>
                <a:cs typeface="Times New Roman" panose="02020603050405020304" pitchFamily="18" charset="0"/>
              </a:rPr>
              <a:t> </a:t>
            </a:r>
            <a:r>
              <a:rPr lang="en-US" sz="3600" b="1" i="0" dirty="0" err="1">
                <a:solidFill>
                  <a:srgbClr val="FF0000"/>
                </a:solidFill>
                <a:effectLst/>
                <a:latin typeface="Times New Roman" panose="02020603050405020304" pitchFamily="18" charset="0"/>
                <a:cs typeface="Times New Roman" panose="02020603050405020304" pitchFamily="18" charset="0"/>
              </a:rPr>
              <a:t>khổ</a:t>
            </a:r>
            <a:r>
              <a:rPr lang="en-US" sz="3600" b="1" i="0"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17981753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121225"/>
            <a:ext cx="4943061" cy="3631763"/>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Bài</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học</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1526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68490" y="-603448"/>
            <a:ext cx="12560491" cy="8014182"/>
          </a:xfrm>
          <a:prstGeom prst="rect">
            <a:avLst/>
          </a:prstGeom>
        </p:spPr>
      </p:pic>
      <p:sp>
        <p:nvSpPr>
          <p:cNvPr id="4" name="Rectangle 3"/>
          <p:cNvSpPr/>
          <p:nvPr/>
        </p:nvSpPr>
        <p:spPr>
          <a:xfrm>
            <a:off x="1323832" y="3031735"/>
            <a:ext cx="9539785" cy="2123658"/>
          </a:xfrm>
          <a:prstGeom prst="rect">
            <a:avLst/>
          </a:prstGeom>
        </p:spPr>
        <p:txBody>
          <a:bodyPr wrap="square">
            <a:spAutoFit/>
          </a:bodyPr>
          <a:lstStyle/>
          <a:p>
            <a:pPr lvl="0" algn="just">
              <a:defRPr/>
            </a:pP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ngoặc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kép</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dùng</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để</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đánh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dấu</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lên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tác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phẩm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bài</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thơ</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quyển</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sách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vở</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kịch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bộ</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phim</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tranh</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bức</a:t>
            </a:r>
            <a:r>
              <a:rPr lang="en-US" sz="4400" dirty="0">
                <a:solidFill>
                  <a:schemeClr val="tx2"/>
                </a:solidFill>
                <a:latin typeface="Times New Roman" panose="02020603050405020304" pitchFamily="18" charset="0"/>
                <a:cs typeface="Times New Roman" panose="02020603050405020304" pitchFamily="18" charset="0"/>
              </a:rPr>
              <a:t> </a:t>
            </a:r>
            <a:r>
              <a:rPr lang="en-US" sz="4400" dirty="0" err="1">
                <a:solidFill>
                  <a:schemeClr val="tx2"/>
                </a:solidFill>
                <a:latin typeface="Times New Roman" panose="02020603050405020304" pitchFamily="18" charset="0"/>
                <a:cs typeface="Times New Roman" panose="02020603050405020304" pitchFamily="18" charset="0"/>
              </a:rPr>
              <a:t>tượng</a:t>
            </a:r>
            <a:r>
              <a:rPr lang="en-US" sz="4400" dirty="0">
                <a:solidFill>
                  <a:schemeClr val="tx2"/>
                </a:solidFill>
                <a:latin typeface="Times New Roman" panose="02020603050405020304" pitchFamily="18" charset="0"/>
                <a:cs typeface="Times New Roman" panose="02020603050405020304" pitchFamily="18" charset="0"/>
              </a:rPr>
              <a:t>…)</a:t>
            </a:r>
            <a:endParaRPr lang="en-US" sz="15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767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0" y="-211514"/>
            <a:ext cx="11969086"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2C3D69-7116-4399-8127-972C8784FFB9}"/>
              </a:ext>
            </a:extLst>
          </p:cNvPr>
          <p:cNvSpPr/>
          <p:nvPr/>
        </p:nvSpPr>
        <p:spPr>
          <a:xfrm>
            <a:off x="2994990" y="2080591"/>
            <a:ext cx="5950227" cy="3672397"/>
          </a:xfrm>
          <a:prstGeom prst="rect">
            <a:avLst/>
          </a:prstGeom>
        </p:spPr>
        <p:txBody>
          <a:bodyPr wrap="square">
            <a:spAutoFit/>
          </a:bodyPr>
          <a:lstStyle/>
          <a:p>
            <a:pPr algn="ctr" defTabSz="685800">
              <a:defRPr/>
            </a:pPr>
            <a:r>
              <a:rPr lang="en-US" sz="11500" b="1" dirty="0" err="1">
                <a:solidFill>
                  <a:srgbClr val="002060"/>
                </a:solidFill>
                <a:latin typeface="UTM Thanh Nhac TL" panose="02040603050506020204" pitchFamily="18" charset="0"/>
                <a:cs typeface="Times New Roman" panose="02020603050405020304" pitchFamily="18" charset="0"/>
              </a:rPr>
              <a:t>Luyện</a:t>
            </a:r>
            <a:r>
              <a:rPr lang="en-US" sz="11500" b="1" dirty="0">
                <a:solidFill>
                  <a:srgbClr val="002060"/>
                </a:solidFill>
                <a:latin typeface="UTM Thanh Nhac TL" panose="02040603050506020204" pitchFamily="18" charset="0"/>
                <a:cs typeface="Times New Roman" panose="02020603050405020304" pitchFamily="18" charset="0"/>
              </a:rPr>
              <a:t> </a:t>
            </a:r>
            <a:r>
              <a:rPr lang="en-US" sz="11500" b="1" dirty="0" err="1">
                <a:solidFill>
                  <a:srgbClr val="002060"/>
                </a:solidFill>
                <a:latin typeface="UTM Thanh Nhac TL" panose="02040603050506020204" pitchFamily="18" charset="0"/>
                <a:cs typeface="Times New Roman" panose="02020603050405020304" pitchFamily="18" charset="0"/>
              </a:rPr>
              <a:t>tập</a:t>
            </a:r>
            <a:endParaRPr lang="en-US" sz="11500" b="1" dirty="0">
              <a:solidFill>
                <a:srgbClr val="002060"/>
              </a:solidFill>
              <a:latin typeface="UTM Thanh Nhac TL"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71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2200692"/>
            <a:ext cx="11905397" cy="3539430"/>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Phạm Hổ thành công hơn cả trong lĩnh vực viết cho thiếu nhi, đặc biệt là lứa tuổi nhi đồng. Các tập truyện chính của ông: Bê vò Sáo, Chuyện hoa chuyện quả, Lửa vàng lửa trắng,... Các tập thơ: Em thích em yêu, Những người bạn nhỏ, Bạn trong vườn,... Nhiều bài thơ thiếu nhi của Phạm Hổ có được sắc thái của đồng dao, vui tươi ngộ nghĩnh, dễ hiểu dễ nhớ, giàu tưởng tượng, có nhạc điệu, phù hợp với tâm lí trẻ thơ: Ngủ rồi, Xe chữa cháy, Chú bò tìm bạn,...</a:t>
            </a:r>
            <a:endParaRPr lang="en-US" sz="3200" dirty="0">
              <a:solidFill>
                <a:schemeClr val="bg2">
                  <a:lumMod val="10000"/>
                </a:schemeClr>
              </a:solidFill>
            </a:endParaRPr>
          </a:p>
        </p:txBody>
      </p:sp>
    </p:spTree>
    <p:extLst>
      <p:ext uri="{BB962C8B-B14F-4D97-AF65-F5344CB8AC3E}">
        <p14:creationId xmlns:p14="http://schemas.microsoft.com/office/powerpoint/2010/main" val="189968622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83E11C-F33D-493F-8EDD-9CAA4153DE4F}"/>
              </a:ext>
            </a:extLst>
          </p:cNvPr>
          <p:cNvSpPr txBox="1"/>
          <p:nvPr/>
        </p:nvSpPr>
        <p:spPr>
          <a:xfrm>
            <a:off x="0" y="99314"/>
            <a:ext cx="12192000" cy="1754326"/>
          </a:xfrm>
          <a:prstGeom prst="rect">
            <a:avLst/>
          </a:prstGeom>
          <a:noFill/>
        </p:spPr>
        <p:txBody>
          <a:bodyPr wrap="square">
            <a:spAutoFit/>
          </a:bodyPr>
          <a:lstStyle/>
          <a:p>
            <a:pPr marL="180340" marR="0">
              <a:spcBef>
                <a:spcPts val="0"/>
              </a:spcBef>
              <a:spcAft>
                <a:spcPts val="0"/>
              </a:spcAft>
              <a:tabLst>
                <a:tab pos="270510" algn="l"/>
              </a:tabLst>
            </a:pP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thơ</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tác</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phẩm</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kern="1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kern="1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kern="1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B689E3-9E70-406F-8079-AFA984B798EF}"/>
              </a:ext>
            </a:extLst>
          </p:cNvPr>
          <p:cNvSpPr txBox="1"/>
          <p:nvPr/>
        </p:nvSpPr>
        <p:spPr>
          <a:xfrm>
            <a:off x="266133" y="1968677"/>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truyện chính của ông: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Bê vò Sáo</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Chuyện hoa chuyện quả</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Lửa vàng lửa trắng</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5" name="TextBox 4">
            <a:extLst>
              <a:ext uri="{FF2B5EF4-FFF2-40B4-BE49-F238E27FC236}">
                <a16:creationId xmlns:a16="http://schemas.microsoft.com/office/drawing/2014/main" id="{D349026B-85E6-4116-A76A-C6A357845B4B}"/>
              </a:ext>
            </a:extLst>
          </p:cNvPr>
          <p:cNvSpPr txBox="1"/>
          <p:nvPr/>
        </p:nvSpPr>
        <p:spPr>
          <a:xfrm>
            <a:off x="350293" y="3199253"/>
            <a:ext cx="11905397" cy="1077218"/>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Các tập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Em thích em yêu</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Những người bạn nhỏ</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Bạn trong vườn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endParaRPr lang="en-US" sz="3200" dirty="0">
              <a:solidFill>
                <a:schemeClr val="bg2">
                  <a:lumMod val="10000"/>
                </a:schemeClr>
              </a:solidFill>
            </a:endParaRPr>
          </a:p>
        </p:txBody>
      </p:sp>
      <p:sp>
        <p:nvSpPr>
          <p:cNvPr id="6" name="TextBox 5">
            <a:extLst>
              <a:ext uri="{FF2B5EF4-FFF2-40B4-BE49-F238E27FC236}">
                <a16:creationId xmlns:a16="http://schemas.microsoft.com/office/drawing/2014/main" id="{E1C33022-20AE-4D22-8417-65462C483D7A}"/>
              </a:ext>
            </a:extLst>
          </p:cNvPr>
          <p:cNvSpPr txBox="1"/>
          <p:nvPr/>
        </p:nvSpPr>
        <p:spPr>
          <a:xfrm>
            <a:off x="448101" y="4498063"/>
            <a:ext cx="11905397" cy="2062103"/>
          </a:xfrm>
          <a:prstGeom prst="rect">
            <a:avLst/>
          </a:prstGeom>
          <a:noFill/>
        </p:spPr>
        <p:txBody>
          <a:bodyPr wrap="square">
            <a:spAutoFit/>
          </a:bodyPr>
          <a:lstStyle/>
          <a:p>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Nhiều bài thơ thiếu nhi của Phạm Hổ có được sắc thái của đồng dao, vui tươi ngộ nghĩnh, dễ hiểu dễ nhớ, giàu tưởng tượng, có nhạc điệu, phù hợp với tâm lí trẻ thơ: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Ngủ rồi</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Xe chữa cháy</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Chú bò tìm bạn</a:t>
            </a:r>
            <a:r>
              <a:rPr lang="en-US" sz="3200" i="0" dirty="0">
                <a:solidFill>
                  <a:schemeClr val="bg2">
                    <a:lumMod val="10000"/>
                  </a:schemeClr>
                </a:solidFill>
                <a:effectLst/>
                <a:latin typeface="Times New Roman" panose="02020603050405020304" pitchFamily="18" charset="0"/>
                <a:cs typeface="Times New Roman" panose="02020603050405020304" pitchFamily="18" charset="0"/>
              </a:rPr>
              <a:t>”</a:t>
            </a:r>
            <a:r>
              <a:rPr lang="vi-VN" sz="3200" i="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3200" dirty="0">
              <a:solidFill>
                <a:schemeClr val="bg2">
                  <a:lumMod val="10000"/>
                </a:schemeClr>
              </a:solidFill>
            </a:endParaRPr>
          </a:p>
        </p:txBody>
      </p:sp>
    </p:spTree>
    <p:extLst>
      <p:ext uri="{BB962C8B-B14F-4D97-AF65-F5344CB8AC3E}">
        <p14:creationId xmlns:p14="http://schemas.microsoft.com/office/powerpoint/2010/main" val="3382225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419</TotalTime>
  <Words>1014</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A3.OpenSansBold-San</vt:lpstr>
      <vt:lpstr>A3.OpenSans-San</vt:lpstr>
      <vt:lpstr>Arial</vt:lpstr>
      <vt:lpstr>Calibri</vt:lpstr>
      <vt:lpstr>Calibri Light</vt:lpstr>
      <vt:lpstr>Times New Roman</vt:lpstr>
      <vt:lpstr>UTM Thanh Nhac TL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59</cp:revision>
  <dcterms:created xsi:type="dcterms:W3CDTF">2023-08-23T14:28:38Z</dcterms:created>
  <dcterms:modified xsi:type="dcterms:W3CDTF">2023-10-15T15:13:17Z</dcterms:modified>
</cp:coreProperties>
</file>