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418" r:id="rId2"/>
    <p:sldId id="414" r:id="rId3"/>
    <p:sldId id="416" r:id="rId4"/>
    <p:sldId id="422" r:id="rId5"/>
    <p:sldId id="331" r:id="rId6"/>
    <p:sldId id="402" r:id="rId7"/>
    <p:sldId id="332" r:id="rId8"/>
    <p:sldId id="401" r:id="rId9"/>
    <p:sldId id="406" r:id="rId10"/>
    <p:sldId id="325" r:id="rId11"/>
    <p:sldId id="427" r:id="rId12"/>
    <p:sldId id="341" r:id="rId13"/>
    <p:sldId id="442" r:id="rId14"/>
    <p:sldId id="408" r:id="rId15"/>
    <p:sldId id="338" r:id="rId16"/>
    <p:sldId id="356" r:id="rId17"/>
    <p:sldId id="390" r:id="rId18"/>
    <p:sldId id="392" r:id="rId19"/>
    <p:sldId id="434" r:id="rId20"/>
    <p:sldId id="438" r:id="rId21"/>
    <p:sldId id="387" r:id="rId22"/>
    <p:sldId id="388" r:id="rId23"/>
    <p:sldId id="423" r:id="rId24"/>
    <p:sldId id="389" r:id="rId25"/>
    <p:sldId id="424" r:id="rId26"/>
    <p:sldId id="393" r:id="rId27"/>
    <p:sldId id="425" r:id="rId28"/>
    <p:sldId id="394" r:id="rId29"/>
    <p:sldId id="409" r:id="rId30"/>
  </p:sldIdLst>
  <p:sldSz cx="9144000" cy="6858000" type="screen4x3"/>
  <p:notesSz cx="6858000" cy="9144000"/>
  <p:defaultTextStyle>
    <a:defPPr>
      <a:defRPr lang="en-US"/>
    </a:defPPr>
    <a:lvl1pPr marL="0" lvl="0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lvl="1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lvl="2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lvl="3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lvl="4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lvl="5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lvl="6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lvl="7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lvl="8" indent="0" algn="ctr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660033"/>
    <a:srgbClr val="CCFFFF"/>
    <a:srgbClr val="FFFFCC"/>
    <a:srgbClr val="CC00FF"/>
    <a:srgbClr val="00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2"/>
    <p:restoredTop sz="94727"/>
  </p:normalViewPr>
  <p:slideViewPr>
    <p:cSldViewPr showGuides="1">
      <p:cViewPr varScale="1">
        <p:scale>
          <a:sx n="76" d="100"/>
          <a:sy n="76" d="100"/>
        </p:scale>
        <p:origin x="108" y="6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 showFormatting="0">
    <p:cViewPr>
      <p:scale>
        <a:sx n="66" d="100"/>
        <a:sy n="66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29492C9-C981-4027-A4FE-2792A81472E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4/23/2024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403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5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65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5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sz="1200" dirty="0"/>
              <a:pPr lvl="0" algn="r">
                <a:buNone/>
              </a:pPr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812241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vi-VN" altLang="x-none" dirty="0"/>
          </a:p>
        </p:txBody>
      </p:sp>
      <p:sp>
        <p:nvSpPr>
          <p:cNvPr id="4506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sz="1200" dirty="0"/>
              <a:pPr lvl="0" algn="r"/>
              <a:t>14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7811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pPr lvl="0" algn="r" eaLnBrk="1" hangingPunct="1"/>
              <a:t>19</a:t>
            </a:fld>
            <a:endParaRPr lang="en-US" sz="1200" dirty="0">
              <a:latin typeface="Arial" panose="020B060402020202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x-none" dirty="0"/>
          </a:p>
        </p:txBody>
      </p:sp>
    </p:spTree>
    <p:extLst>
      <p:ext uri="{BB962C8B-B14F-4D97-AF65-F5344CB8AC3E}">
        <p14:creationId xmlns:p14="http://schemas.microsoft.com/office/powerpoint/2010/main" val="166799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Oval 13"/>
          <p:cNvSpPr/>
          <p:nvPr/>
        </p:nvSpPr>
        <p:spPr>
          <a:xfrm>
            <a:off x="1157288" y="1344613"/>
            <a:ext cx="63500" cy="6508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305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" name="Footer Placeholder 1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eaLnBrk="1" hangingPunct="1">
              <a:buNone/>
            </a:pPr>
            <a:fld id="{9A0DB2DC-4C9A-4742-B13C-FB6460FD3503}" type="slidenum">
              <a:rPr lang="en-US" dirty="0"/>
              <a:pPr eaLnBrk="1" hangingPunct="1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415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eaLnBrk="1" hangingPunct="1">
              <a:buNone/>
            </a:pPr>
            <a:fld id="{9A0DB2DC-4C9A-4742-B13C-FB6460FD3503}" type="slidenum">
              <a:rPr lang="en-US" dirty="0"/>
              <a:pPr eaLnBrk="1" hangingPunct="1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eaLnBrk="1" hangingPunct="1">
              <a:buNone/>
            </a:pPr>
            <a:fld id="{9A0DB2DC-4C9A-4742-B13C-FB6460FD3503}" type="slidenum">
              <a:rPr lang="en-US" dirty="0"/>
              <a:pPr eaLnBrk="1" hangingPunct="1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14413" y="0"/>
            <a:ext cx="81295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1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eaLnBrk="1" hangingPunct="1">
              <a:buNone/>
            </a:pPr>
            <a:fld id="{9A0DB2DC-4C9A-4742-B13C-FB6460FD3503}" type="slidenum">
              <a:rPr lang="en-US" dirty="0"/>
              <a:pPr eaLnBrk="1" hangingPunct="1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eaLnBrk="1" hangingPunct="1">
              <a:buNone/>
            </a:pPr>
            <a:fld id="{9A0DB2DC-4C9A-4742-B13C-FB6460FD3503}" type="slidenum">
              <a:rPr lang="en-US" dirty="0"/>
              <a:pPr eaLnBrk="1" hangingPunct="1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marL="0" marR="0" lvl="0" indent="-283210" algn="l" defTabSz="914400" rtl="0" eaLnBrk="1" fontAlgn="base" latinLnBrk="0" hangingPunct="1">
              <a:lnSpc>
                <a:spcPts val="3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lowchart: Process 13"/>
          <p:cNvSpPr/>
          <p:nvPr/>
        </p:nvSpPr>
        <p:spPr>
          <a:xfrm rot="19468671">
            <a:off x="396875" y="954088"/>
            <a:ext cx="685800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lowchart: Process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vert="horz" wrap="square" lIns="91440" tIns="274320" rIns="91440" bIns="45720" numCol="1" anchor="t" anchorCtr="0" compatLnSpc="1">
            <a:normAutofit/>
          </a:bodyPr>
          <a:lstStyle>
            <a:lvl1pPr indent="0">
              <a:buNone/>
              <a:defRPr sz="3200"/>
            </a:lvl1pPr>
          </a:lstStyle>
          <a:p>
            <a:pPr marL="365125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/>
          <a:p>
            <a:pPr eaLnBrk="1" hangingPunct="1">
              <a:buNone/>
            </a:pPr>
            <a:fld id="{9A0DB2DC-4C9A-4742-B13C-FB6460FD3503}" type="slidenum">
              <a:rPr lang="en-US" dirty="0"/>
              <a:pPr eaLnBrk="1" hangingPunct="1">
                <a:buNone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rgbClr val="B5A788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ahoma" panose="020B0604030504040204" pitchFamily="34" charset="0"/>
              </a:rPr>
              <a:pPr lvl="0" eaLnBrk="1" hangingPunct="1">
                <a:buNone/>
              </a:pPr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6855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355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7305" indent="-182880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vi.wikipedia.org/wiki/Vi%E1%BB%87t_Nam" TargetMode="External"/><Relationship Id="rId3" Type="http://schemas.openxmlformats.org/officeDocument/2006/relationships/hyperlink" Target="https://vi.wikipedia.org/wiki/Qu%E1%BA%A3ng_Th%E1%BB%8D,_Qu%E1%BA%A3ng_%C4%90i%E1%BB%81n" TargetMode="External"/><Relationship Id="rId7" Type="http://schemas.openxmlformats.org/officeDocument/2006/relationships/hyperlink" Target="https://vi.wikipedia.org/w/index.php?title=Th%C6%A1_c%C3%A1ch_m%E1%BA%A1ng&amp;action=edit&amp;redlink=1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.wikipedia.org/wiki/Nh%C3%A0_th%C6%A1" TargetMode="External"/><Relationship Id="rId5" Type="http://schemas.openxmlformats.org/officeDocument/2006/relationships/hyperlink" Target="https://vi.wikipedia.org/wiki/Th%E1%BB%ABa_Thi%C3%AAn_Hu%E1%BA%BF" TargetMode="External"/><Relationship Id="rId10" Type="http://schemas.openxmlformats.org/officeDocument/2006/relationships/hyperlink" Target="https://vi.wikipedia.org/wiki/Ch%C3%ADnh_tr%E1%BB%8B_Vi%E1%BB%87t_Nam" TargetMode="External"/><Relationship Id="rId4" Type="http://schemas.openxmlformats.org/officeDocument/2006/relationships/hyperlink" Target="https://vi.wikipedia.org/wiki/Qu%E1%BA%A3ng_%C4%90i%E1%BB%81n" TargetMode="External"/><Relationship Id="rId9" Type="http://schemas.openxmlformats.org/officeDocument/2006/relationships/hyperlink" Target="https://vi.wikipedia.org/wiki/Ch%C3%ADnh_kh%C3%A1ch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WordArt 21"/>
          <p:cNvSpPr>
            <a:spLocks noTextEdit="1"/>
          </p:cNvSpPr>
          <p:nvPr/>
        </p:nvSpPr>
        <p:spPr>
          <a:xfrm>
            <a:off x="242888" y="3733800"/>
            <a:ext cx="83820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600" b="1" dirty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Bầm</a:t>
            </a:r>
            <a:r>
              <a:rPr lang="en-US" sz="3600" b="1" dirty="0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ơi</a:t>
            </a:r>
            <a:endParaRPr lang="en-US" sz="3600" b="1" dirty="0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sz="3600" b="1" dirty="0">
              <a:ln w="9525" cap="flat" cmpd="sng">
                <a:solidFill>
                  <a:srgbClr val="FF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196" name="Group 5"/>
          <p:cNvGrpSpPr/>
          <p:nvPr/>
        </p:nvGrpSpPr>
        <p:grpSpPr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8197" name="Picture 6" descr="GRANS0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31882" flipH="1">
              <a:off x="4848" y="3394"/>
              <a:ext cx="912" cy="92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8" name="Picture 7" descr="GRANS0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465066">
              <a:off x="96" y="3394"/>
              <a:ext cx="961" cy="926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8199" name="Group 8"/>
            <p:cNvGrpSpPr/>
            <p:nvPr/>
          </p:nvGrpSpPr>
          <p:grpSpPr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8200" name="Picture 9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8201" name="Picture 10" descr="BD21325_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8202" name="Picture 11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  <p:pic>
            <p:nvPicPr>
              <p:cNvPr id="8203" name="Picture 12" descr="BD21325_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  <a:tileRect/>
              </a:gradFill>
              <a:ln w="9525">
                <a:noFill/>
              </a:ln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299435" y="1307044"/>
            <a:ext cx="850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/>
          <p:nvPr/>
        </p:nvSpPr>
        <p:spPr>
          <a:xfrm>
            <a:off x="2819400" y="609600"/>
            <a:ext cx="44196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Text Box 8"/>
          <p:cNvSpPr txBox="1"/>
          <p:nvPr/>
        </p:nvSpPr>
        <p:spPr>
          <a:xfrm>
            <a:off x="3352800" y="1447800"/>
            <a:ext cx="3124200" cy="7080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sz="40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87049" name="Text Box 9"/>
          <p:cNvSpPr txBox="1"/>
          <p:nvPr/>
        </p:nvSpPr>
        <p:spPr>
          <a:xfrm>
            <a:off x="-152400" y="1828800"/>
            <a:ext cx="8077200" cy="7080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Tahoma" panose="020B0604030504040204" pitchFamily="34" charset="0"/>
              </a:rPr>
              <a:t>* 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Đoạn 1 : Từ đầu ….. mạ non.</a:t>
            </a:r>
            <a:endParaRPr sz="40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87051" name="Text Box 11"/>
          <p:cNvSpPr txBox="1"/>
          <p:nvPr/>
        </p:nvSpPr>
        <p:spPr>
          <a:xfrm>
            <a:off x="228600" y="2743200"/>
            <a:ext cx="8763000" cy="7080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Tahoma" panose="020B0604030504040204" pitchFamily="34" charset="0"/>
              </a:rPr>
              <a:t>  * 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Đoạn 2 : Mạ non……….bấy nhiêu.</a:t>
            </a:r>
            <a:endParaRPr sz="40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87052" name="Text Box 12"/>
          <p:cNvSpPr txBox="1"/>
          <p:nvPr/>
        </p:nvSpPr>
        <p:spPr>
          <a:xfrm>
            <a:off x="609600" y="4419600"/>
            <a:ext cx="6096000" cy="7080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Đoạn 4: Phần còn lại </a:t>
            </a:r>
            <a:r>
              <a:rPr sz="4000" b="1" dirty="0">
                <a:solidFill>
                  <a:srgbClr val="FF0000"/>
                </a:solidFill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18439" name="Oval 13"/>
          <p:cNvSpPr/>
          <p:nvPr/>
        </p:nvSpPr>
        <p:spPr>
          <a:xfrm>
            <a:off x="876300" y="754063"/>
            <a:ext cx="6248400" cy="685800"/>
          </a:xfrm>
          <a:prstGeom prst="ellipse">
            <a:avLst/>
          </a:prstGeom>
          <a:solidFill>
            <a:schemeClr val="bg1"/>
          </a:solidFill>
          <a:ln w="9525">
            <a:noFill/>
          </a:ln>
          <a:effectLst>
            <a:prstShdw prst="shdw17" dist="17961" dir="2699999">
              <a:srgbClr val="3D9999"/>
            </a:prstShdw>
          </a:effectLst>
        </p:spPr>
        <p:txBody>
          <a:bodyPr wrap="none" anchor="ctr" anchorCtr="0"/>
          <a:lstStyle/>
          <a:p>
            <a:r>
              <a:rPr sz="4000" b="1" dirty="0">
                <a:solidFill>
                  <a:srgbClr val="660033"/>
                </a:solidFill>
                <a:latin typeface="Tahoma" panose="020B0604030504040204" pitchFamily="34" charset="0"/>
              </a:rPr>
              <a:t>Chia làm 4 đoạn</a:t>
            </a:r>
          </a:p>
        </p:txBody>
      </p:sp>
      <p:pic>
        <p:nvPicPr>
          <p:cNvPr id="18440" name="Picture 14" descr="Gio ho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5029200"/>
            <a:ext cx="20574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7055" name="Text Box 15"/>
          <p:cNvSpPr txBox="1"/>
          <p:nvPr/>
        </p:nvSpPr>
        <p:spPr>
          <a:xfrm>
            <a:off x="0" y="3581400"/>
            <a:ext cx="8458200" cy="70802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* Đoạn 3: Bầm ơi …. sáu mươi</a:t>
            </a:r>
            <a:r>
              <a:rPr sz="4000" b="1" dirty="0">
                <a:solidFill>
                  <a:srgbClr val="FF0000"/>
                </a:solidFill>
                <a:latin typeface="Tahoma" panose="020B0604030504040204" pitchFamily="34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9" grpId="0"/>
      <p:bldP spid="87051" grpId="0"/>
      <p:bldP spid="87052" grpId="0"/>
      <p:bldP spid="870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9"/>
          <p:cNvSpPr/>
          <p:nvPr/>
        </p:nvSpPr>
        <p:spPr>
          <a:xfrm>
            <a:off x="800100" y="1219200"/>
            <a:ext cx="571500" cy="5334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dirty="0">
                <a:solidFill>
                  <a:schemeClr val="bg1"/>
                </a:solidFill>
                <a:latin typeface="Tahoma" panose="020B0604030504040204" pitchFamily="34" charset="0"/>
              </a:rPr>
              <a:t>1</a:t>
            </a:r>
          </a:p>
        </p:txBody>
      </p:sp>
      <p:sp>
        <p:nvSpPr>
          <p:cNvPr id="19459" name="Line 2"/>
          <p:cNvSpPr/>
          <p:nvPr/>
        </p:nvSpPr>
        <p:spPr>
          <a:xfrm>
            <a:off x="5715000" y="28194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9460" name="Text Box 3"/>
          <p:cNvSpPr txBox="1"/>
          <p:nvPr/>
        </p:nvSpPr>
        <p:spPr>
          <a:xfrm>
            <a:off x="1143000" y="228600"/>
            <a:ext cx="7467600" cy="7046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200" dirty="0">
                <a:latin typeface="Arial" panose="020B0604020202020204" pitchFamily="34" charset="0"/>
              </a:rPr>
              <a:t>      </a:t>
            </a: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Ai về  thăm mẹ quê ta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Chiều nay có đứa con xa nhớ thầm…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      Bầm ơi có rét  không bầm?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Heo heo gió núi, lâm thâm mưa phùn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       Bầm ra ruộng cấy bầm run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Chân lội dưới bùn, tay cấy mạ non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       Mạ non bầm cấy mấy đon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Ruột gan bầm lại thương con mấy lần.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       Mưa phùn ướt áo  tứ thân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Mưa bao nhiêu hạt, thương bầm bấy nhiêu!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Bầm ơi ,sớm sớm chiều chiều 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Thương con, bầm chớ  lo nhiều bầm nghe !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Con đi trăm núi ngàn khe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Chưa bằng muôn nỗi  tái tê lòng bầm 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Con đi đánh giặc mười năm 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Chưa bằng khó nhọc  đời bầm sáu mươi.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Con ra tiền tuyến  xa xôi 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Yêu bầm  yêu nước ,cả đôi mẹ hiền .(TỐ HỮU) </a:t>
            </a:r>
          </a:p>
          <a:p>
            <a:pPr eaLnBrk="1" hangingPunct="1">
              <a:spcBef>
                <a:spcPct val="50000"/>
              </a:spcBef>
            </a:pPr>
            <a:endParaRPr sz="16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Text Box 4"/>
          <p:cNvSpPr txBox="1"/>
          <p:nvPr/>
        </p:nvSpPr>
        <p:spPr>
          <a:xfrm>
            <a:off x="5943600" y="31242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62" name="Text Box 5"/>
          <p:cNvSpPr txBox="1"/>
          <p:nvPr/>
        </p:nvSpPr>
        <p:spPr>
          <a:xfrm>
            <a:off x="5791200" y="2743200"/>
            <a:ext cx="152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63" name="Text Box 9"/>
          <p:cNvSpPr txBox="1"/>
          <p:nvPr/>
        </p:nvSpPr>
        <p:spPr>
          <a:xfrm>
            <a:off x="0" y="35052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64" name="Text Box 11"/>
          <p:cNvSpPr txBox="1"/>
          <p:nvPr/>
        </p:nvSpPr>
        <p:spPr>
          <a:xfrm>
            <a:off x="5105400" y="3649663"/>
            <a:ext cx="1447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65" name="Text Box 15"/>
          <p:cNvSpPr txBox="1"/>
          <p:nvPr/>
        </p:nvSpPr>
        <p:spPr>
          <a:xfrm>
            <a:off x="0" y="4259263"/>
            <a:ext cx="1219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66" name="Text Box 16"/>
          <p:cNvSpPr txBox="1"/>
          <p:nvPr/>
        </p:nvSpPr>
        <p:spPr>
          <a:xfrm>
            <a:off x="0" y="4183063"/>
            <a:ext cx="1219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67" name="Text Box 18"/>
          <p:cNvSpPr txBox="1"/>
          <p:nvPr/>
        </p:nvSpPr>
        <p:spPr>
          <a:xfrm>
            <a:off x="1676400" y="4183063"/>
            <a:ext cx="1219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68" name="Text Box 20"/>
          <p:cNvSpPr txBox="1"/>
          <p:nvPr/>
        </p:nvSpPr>
        <p:spPr>
          <a:xfrm>
            <a:off x="3429000" y="4259263"/>
            <a:ext cx="990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69" name="Text Box 22"/>
          <p:cNvSpPr txBox="1"/>
          <p:nvPr/>
        </p:nvSpPr>
        <p:spPr>
          <a:xfrm>
            <a:off x="4648200" y="4183063"/>
            <a:ext cx="685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9470" name="Text Box 37"/>
          <p:cNvSpPr txBox="1"/>
          <p:nvPr/>
        </p:nvSpPr>
        <p:spPr>
          <a:xfrm>
            <a:off x="3924300" y="-95250"/>
            <a:ext cx="2133600" cy="5238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3300"/>
                </a:solidFill>
                <a:latin typeface="Tahoma" panose="020B0604030504040204" pitchFamily="34" charset="0"/>
              </a:rPr>
              <a:t>Bầm ơi</a:t>
            </a:r>
            <a:endParaRPr lang="vi-VN" altLang="x-none" sz="2800" b="1" dirty="0">
              <a:solidFill>
                <a:srgbClr val="FF3300"/>
              </a:solidFill>
              <a:latin typeface="Tahoma" panose="020B0604030504040204" pitchFamily="34" charset="0"/>
            </a:endParaRPr>
          </a:p>
        </p:txBody>
      </p:sp>
      <p:pic>
        <p:nvPicPr>
          <p:cNvPr id="19471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46440">
            <a:off x="6988175" y="239713"/>
            <a:ext cx="19812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2" name="Left Brace 25"/>
          <p:cNvSpPr/>
          <p:nvPr/>
        </p:nvSpPr>
        <p:spPr>
          <a:xfrm>
            <a:off x="1219200" y="533400"/>
            <a:ext cx="457200" cy="1905000"/>
          </a:xfrm>
          <a:prstGeom prst="leftBrace">
            <a:avLst>
              <a:gd name="adj1" fmla="val 8333"/>
              <a:gd name="adj2" fmla="val 49384"/>
            </a:avLst>
          </a:prstGeom>
          <a:solidFill>
            <a:schemeClr val="tx1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ahoma" panose="020B0604030504040204" pitchFamily="34" charset="0"/>
            </a:endParaRPr>
          </a:p>
        </p:txBody>
      </p:sp>
      <p:sp>
        <p:nvSpPr>
          <p:cNvPr id="19473" name="Rectangle 31"/>
          <p:cNvSpPr/>
          <p:nvPr/>
        </p:nvSpPr>
        <p:spPr>
          <a:xfrm>
            <a:off x="876300" y="4800600"/>
            <a:ext cx="571500" cy="5334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dirty="0">
                <a:solidFill>
                  <a:schemeClr val="bg1"/>
                </a:solidFill>
                <a:latin typeface="Tahoma" panose="020B0604030504040204" pitchFamily="34" charset="0"/>
              </a:rPr>
              <a:t>3</a:t>
            </a:r>
          </a:p>
        </p:txBody>
      </p:sp>
      <p:sp>
        <p:nvSpPr>
          <p:cNvPr id="19474" name="Rectangle 32"/>
          <p:cNvSpPr/>
          <p:nvPr/>
        </p:nvSpPr>
        <p:spPr>
          <a:xfrm>
            <a:off x="673100" y="6286500"/>
            <a:ext cx="571500" cy="5334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dirty="0">
                <a:solidFill>
                  <a:schemeClr val="bg1"/>
                </a:solidFill>
                <a:latin typeface="Tahoma" panose="020B0604030504040204" pitchFamily="34" charset="0"/>
              </a:rPr>
              <a:t>4</a:t>
            </a:r>
          </a:p>
        </p:txBody>
      </p:sp>
      <p:sp>
        <p:nvSpPr>
          <p:cNvPr id="19475" name="Rectangle 30"/>
          <p:cNvSpPr/>
          <p:nvPr/>
        </p:nvSpPr>
        <p:spPr>
          <a:xfrm>
            <a:off x="876300" y="2971800"/>
            <a:ext cx="571500" cy="5334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dirty="0">
                <a:solidFill>
                  <a:schemeClr val="bg1"/>
                </a:solidFill>
                <a:latin typeface="Tahoma" panose="020B0604030504040204" pitchFamily="34" charset="0"/>
              </a:rPr>
              <a:t>2</a:t>
            </a:r>
          </a:p>
        </p:txBody>
      </p:sp>
      <p:sp>
        <p:nvSpPr>
          <p:cNvPr id="19476" name="Left Brace 26"/>
          <p:cNvSpPr/>
          <p:nvPr/>
        </p:nvSpPr>
        <p:spPr>
          <a:xfrm>
            <a:off x="1295400" y="2590800"/>
            <a:ext cx="457200" cy="1295400"/>
          </a:xfrm>
          <a:prstGeom prst="leftBrace">
            <a:avLst>
              <a:gd name="adj1" fmla="val 8329"/>
              <a:gd name="adj2" fmla="val 49384"/>
            </a:avLst>
          </a:prstGeom>
          <a:solidFill>
            <a:schemeClr val="tx1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ahoma" panose="020B0604030504040204" pitchFamily="34" charset="0"/>
            </a:endParaRPr>
          </a:p>
        </p:txBody>
      </p:sp>
      <p:sp>
        <p:nvSpPr>
          <p:cNvPr id="19477" name="Left Brace 27"/>
          <p:cNvSpPr/>
          <p:nvPr/>
        </p:nvSpPr>
        <p:spPr>
          <a:xfrm>
            <a:off x="1295400" y="4140200"/>
            <a:ext cx="457200" cy="1905000"/>
          </a:xfrm>
          <a:prstGeom prst="leftBrace">
            <a:avLst>
              <a:gd name="adj1" fmla="val 8333"/>
              <a:gd name="adj2" fmla="val 49384"/>
            </a:avLst>
          </a:prstGeom>
          <a:solidFill>
            <a:schemeClr val="tx1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ahoma" panose="020B0604030504040204" pitchFamily="34" charset="0"/>
            </a:endParaRPr>
          </a:p>
        </p:txBody>
      </p:sp>
      <p:sp>
        <p:nvSpPr>
          <p:cNvPr id="19478" name="Left Brace 28"/>
          <p:cNvSpPr/>
          <p:nvPr/>
        </p:nvSpPr>
        <p:spPr>
          <a:xfrm>
            <a:off x="1066800" y="6248400"/>
            <a:ext cx="381000" cy="609600"/>
          </a:xfrm>
          <a:prstGeom prst="leftBrace">
            <a:avLst>
              <a:gd name="adj1" fmla="val 8333"/>
              <a:gd name="adj2" fmla="val 49384"/>
            </a:avLst>
          </a:prstGeom>
          <a:solidFill>
            <a:schemeClr val="tx1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ahoma" panose="020B0604030504040204" pitchFamily="34" charset="0"/>
            </a:endParaRPr>
          </a:p>
        </p:txBody>
      </p:sp>
      <p:sp>
        <p:nvSpPr>
          <p:cNvPr id="19479" name="Left Brace 33"/>
          <p:cNvSpPr/>
          <p:nvPr/>
        </p:nvSpPr>
        <p:spPr>
          <a:xfrm>
            <a:off x="1289050" y="2590800"/>
            <a:ext cx="457200" cy="1295400"/>
          </a:xfrm>
          <a:prstGeom prst="leftBrace">
            <a:avLst>
              <a:gd name="adj1" fmla="val 8329"/>
              <a:gd name="adj2" fmla="val 49384"/>
            </a:avLst>
          </a:prstGeom>
          <a:solidFill>
            <a:schemeClr val="tx1"/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82" name="Straight Connector 5"/>
          <p:cNvCxnSpPr/>
          <p:nvPr/>
        </p:nvCxnSpPr>
        <p:spPr>
          <a:xfrm rot="5400000">
            <a:off x="2933700" y="3770313"/>
            <a:ext cx="3581400" cy="1587"/>
          </a:xfrm>
          <a:prstGeom prst="line">
            <a:avLst/>
          </a:prstGeom>
          <a:ln w="28575" cap="flat" cmpd="sng">
            <a:solidFill>
              <a:srgbClr val="660033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0483" name="TextBox 3"/>
          <p:cNvSpPr txBox="1"/>
          <p:nvPr/>
        </p:nvSpPr>
        <p:spPr>
          <a:xfrm>
            <a:off x="3429000" y="609600"/>
            <a:ext cx="196532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sz="4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sz="4000" b="1" u="sn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4" name="TextBox 10"/>
          <p:cNvSpPr txBox="1"/>
          <p:nvPr/>
        </p:nvSpPr>
        <p:spPr>
          <a:xfrm>
            <a:off x="2590800" y="944563"/>
            <a:ext cx="3810000" cy="1938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Bầm ơi ( trích)  </a:t>
            </a:r>
          </a:p>
          <a:p>
            <a:pPr algn="l" eaLnBrk="1" hangingPunct="1"/>
            <a:endParaRPr sz="40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sz="4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5" name="Rectangle 11"/>
          <p:cNvSpPr/>
          <p:nvPr/>
        </p:nvSpPr>
        <p:spPr>
          <a:xfrm>
            <a:off x="4953000" y="1614488"/>
            <a:ext cx="32004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40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Tố Hữu )</a:t>
            </a:r>
            <a:endParaRPr sz="4000" dirty="0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  <p:sp>
        <p:nvSpPr>
          <p:cNvPr id="20486" name="Rectangle 2"/>
          <p:cNvSpPr/>
          <p:nvPr/>
        </p:nvSpPr>
        <p:spPr>
          <a:xfrm>
            <a:off x="304800" y="1752600"/>
            <a:ext cx="30480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đọc</a:t>
            </a:r>
            <a:endParaRPr sz="4000" b="1" u="sng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0487" name="Rectangle 2"/>
          <p:cNvSpPr/>
          <p:nvPr/>
        </p:nvSpPr>
        <p:spPr>
          <a:xfrm>
            <a:off x="5394325" y="2347913"/>
            <a:ext cx="3521075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  <p:sp>
        <p:nvSpPr>
          <p:cNvPr id="20488" name="TextBox 3"/>
          <p:cNvSpPr txBox="1"/>
          <p:nvPr/>
        </p:nvSpPr>
        <p:spPr>
          <a:xfrm>
            <a:off x="3429000" y="228600"/>
            <a:ext cx="196532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sz="4000" b="1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sz="4000" b="1" u="sng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r>
              <a:rPr dirty="0"/>
              <a:t>Tìm từ cần nhấn mạnh và ngắt nghỉ hơi</a:t>
            </a:r>
            <a:endParaRPr lang="vi-VN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0" name="Straight Connector 5"/>
          <p:cNvCxnSpPr/>
          <p:nvPr/>
        </p:nvCxnSpPr>
        <p:spPr>
          <a:xfrm rot="5400000">
            <a:off x="4164013" y="4086225"/>
            <a:ext cx="3581400" cy="1588"/>
          </a:xfrm>
          <a:prstGeom prst="line">
            <a:avLst/>
          </a:prstGeom>
          <a:ln w="28575" cap="flat" cmpd="sng">
            <a:solidFill>
              <a:srgbClr val="660033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2531" name="TextBox 3"/>
          <p:cNvSpPr txBox="1"/>
          <p:nvPr/>
        </p:nvSpPr>
        <p:spPr>
          <a:xfrm>
            <a:off x="3429000" y="609600"/>
            <a:ext cx="196532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sz="4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sz="4000" b="1" u="sn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3" name="Rectangle 11"/>
          <p:cNvSpPr/>
          <p:nvPr/>
        </p:nvSpPr>
        <p:spPr>
          <a:xfrm>
            <a:off x="6148388" y="1152525"/>
            <a:ext cx="2971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4000" b="1" i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Tố Hữu )</a:t>
            </a:r>
            <a:endParaRPr sz="4000" dirty="0">
              <a:solidFill>
                <a:srgbClr val="660066"/>
              </a:solidFill>
              <a:latin typeface="Arial" panose="020B0604020202020204" pitchFamily="34" charset="0"/>
            </a:endParaRPr>
          </a:p>
        </p:txBody>
      </p:sp>
      <p:sp>
        <p:nvSpPr>
          <p:cNvPr id="22534" name="Rectangle 2"/>
          <p:cNvSpPr/>
          <p:nvPr/>
        </p:nvSpPr>
        <p:spPr>
          <a:xfrm>
            <a:off x="101600" y="1828800"/>
            <a:ext cx="35814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đọc</a:t>
            </a:r>
            <a:endParaRPr sz="4000" b="1" u="sng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2535" name="Rectangle 2"/>
          <p:cNvSpPr/>
          <p:nvPr/>
        </p:nvSpPr>
        <p:spPr>
          <a:xfrm>
            <a:off x="5943600" y="1841500"/>
            <a:ext cx="31242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sz="40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  <p:sp>
        <p:nvSpPr>
          <p:cNvPr id="106529" name="Text Box 33"/>
          <p:cNvSpPr txBox="1"/>
          <p:nvPr/>
        </p:nvSpPr>
        <p:spPr>
          <a:xfrm>
            <a:off x="5943600" y="2451100"/>
            <a:ext cx="3581400" cy="347821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4000" dirty="0">
                <a:solidFill>
                  <a:srgbClr val="003300"/>
                </a:solidFill>
                <a:latin typeface="Tahoma" panose="020B0604030504040204" pitchFamily="34" charset="0"/>
              </a:rPr>
              <a:t>khe </a:t>
            </a:r>
          </a:p>
          <a:p>
            <a:pPr>
              <a:spcBef>
                <a:spcPct val="50000"/>
              </a:spcBef>
            </a:pPr>
            <a:r>
              <a:rPr sz="4000" dirty="0">
                <a:solidFill>
                  <a:srgbClr val="003300"/>
                </a:solidFill>
                <a:latin typeface="Tahoma" panose="020B0604030504040204" pitchFamily="34" charset="0"/>
              </a:rPr>
              <a:t>đon </a:t>
            </a:r>
          </a:p>
          <a:p>
            <a:pPr>
              <a:spcBef>
                <a:spcPct val="50000"/>
              </a:spcBef>
            </a:pPr>
            <a:r>
              <a:rPr sz="4000" dirty="0">
                <a:solidFill>
                  <a:srgbClr val="003300"/>
                </a:solidFill>
                <a:latin typeface="Tahoma" panose="020B0604030504040204" pitchFamily="34" charset="0"/>
              </a:rPr>
              <a:t>mưa phùn</a:t>
            </a:r>
          </a:p>
          <a:p>
            <a:pPr>
              <a:spcBef>
                <a:spcPct val="50000"/>
              </a:spcBef>
            </a:pPr>
            <a:r>
              <a:rPr sz="4000" dirty="0">
                <a:solidFill>
                  <a:srgbClr val="003300"/>
                </a:solidFill>
                <a:latin typeface="Tahoma" panose="020B0604030504040204" pitchFamily="34" charset="0"/>
              </a:rPr>
              <a:t> tiền tuyến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95262" y="2828925"/>
            <a:ext cx="6402387" cy="1385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00"/>
                </a:solidFill>
                <a:latin typeface="Arial" panose="020B0604020202020204" pitchFamily="34" charset="0"/>
              </a:rPr>
              <a:t>Ai về   thăm mẹ   quê ta</a:t>
            </a:r>
          </a:p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00"/>
                </a:solidFill>
                <a:latin typeface="Arial" panose="020B0604020202020204" pitchFamily="34" charset="0"/>
              </a:rPr>
              <a:t>Chiều nay   có đứa con xa   nhớ thầm…</a:t>
            </a:r>
          </a:p>
          <a:p>
            <a:endParaRPr lang="vi-VN" altLang="x-none" sz="2400" b="1" dirty="0">
              <a:latin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068763"/>
            <a:ext cx="5791200" cy="1847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sz="24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00"/>
                </a:solidFill>
                <a:latin typeface="Arial" panose="020B0604020202020204" pitchFamily="34" charset="0"/>
              </a:rPr>
              <a:t>      Bầm ơi  có rét  không bầm?</a:t>
            </a:r>
          </a:p>
          <a:p>
            <a:pPr eaLnBrk="1" hangingPunct="1">
              <a:spcBef>
                <a:spcPct val="50000"/>
              </a:spcBef>
            </a:pPr>
            <a:r>
              <a:rPr sz="2400" b="1" dirty="0">
                <a:solidFill>
                  <a:srgbClr val="000000"/>
                </a:solidFill>
                <a:latin typeface="Arial" panose="020B0604020202020204" pitchFamily="34" charset="0"/>
              </a:rPr>
              <a:t>Heo heo gió núi, lâm thâm mưa phùn</a:t>
            </a:r>
          </a:p>
          <a:p>
            <a:endParaRPr lang="vi-VN" altLang="x-none" dirty="0">
              <a:latin typeface="Tahoma" panose="020B060403050404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2133600" y="2828925"/>
            <a:ext cx="114300" cy="371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663950" y="2908300"/>
            <a:ext cx="117475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678936" y="3465513"/>
            <a:ext cx="119063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994150" y="3455988"/>
            <a:ext cx="117475" cy="3159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205038" y="4675188"/>
            <a:ext cx="119063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200400" y="4675188"/>
            <a:ext cx="119063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2514600" y="5257800"/>
            <a:ext cx="119063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29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NATO1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610600" cy="5811838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555" name="AutoShape 3">
            <a:hlinkClick r:id="" action="ppaction://noaction"/>
          </p:cNvPr>
          <p:cNvSpPr/>
          <p:nvPr/>
        </p:nvSpPr>
        <p:spPr>
          <a:xfrm>
            <a:off x="8382000" y="152400"/>
            <a:ext cx="533400" cy="609600"/>
          </a:xfrm>
          <a:prstGeom prst="irregularSeal1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l" eaLnBrk="1" hangingPunct="1"/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3556" name="Text Box 4"/>
          <p:cNvSpPr txBox="1"/>
          <p:nvPr/>
        </p:nvSpPr>
        <p:spPr>
          <a:xfrm>
            <a:off x="76200" y="5811838"/>
            <a:ext cx="92202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Khe:đường nước chảy hẹp giữa hai vách núi hoặc sườn dốc.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ffc9a945d4be1f9e"/>
          <p:cNvPicPr>
            <a:picLocks noGrp="1" noChangeAspect="1"/>
          </p:cNvPicPr>
          <p:nvPr>
            <p:ph type="subTitle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14400" y="381000"/>
            <a:ext cx="7437438" cy="4876800"/>
          </a:xfrm>
          <a:ln/>
        </p:spPr>
      </p:pic>
      <p:sp>
        <p:nvSpPr>
          <p:cNvPr id="24579" name="Text Box 4"/>
          <p:cNvSpPr txBox="1"/>
          <p:nvPr/>
        </p:nvSpPr>
        <p:spPr>
          <a:xfrm>
            <a:off x="0" y="6334125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endParaRPr lang="vi-VN" altLang="x-none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24580" name="Text Box 4"/>
          <p:cNvSpPr txBox="1"/>
          <p:nvPr/>
        </p:nvSpPr>
        <p:spPr>
          <a:xfrm>
            <a:off x="0" y="5734050"/>
            <a:ext cx="9144000" cy="120015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Đon: bó (dùng trong các trường hợp: đon mạ, đon lúa,…) 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/>
          <p:nvPr/>
        </p:nvSpPr>
        <p:spPr>
          <a:xfrm>
            <a:off x="-11112" y="4978400"/>
            <a:ext cx="9501187" cy="13239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Mưa phùn: (mưa hạt nhỏ kéo dài nhiều ngày kèm theo gió bấc )</a:t>
            </a:r>
          </a:p>
        </p:txBody>
      </p:sp>
      <p:sp>
        <p:nvSpPr>
          <p:cNvPr id="25603" name="Text Box 3"/>
          <p:cNvSpPr txBox="1"/>
          <p:nvPr/>
        </p:nvSpPr>
        <p:spPr>
          <a:xfrm>
            <a:off x="7010400" y="5935663"/>
            <a:ext cx="685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pic>
        <p:nvPicPr>
          <p:cNvPr id="25604" name="imgb" descr="mua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724900" cy="4759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 descr="IMG_35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-152400"/>
            <a:ext cx="9144000" cy="6858000"/>
          </a:xfrm>
          <a:prstGeom prst="rect">
            <a:avLst/>
          </a:prstGeom>
          <a:noFill/>
          <a:ln w="28575" cap="flat" cmpd="sng">
            <a:solidFill>
              <a:srgbClr val="B60C65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" name="Rectangle 2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B60C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5720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 tuyến: Tuyến trước, nơi trực tiếp chiến đấu với địch.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429000" y="2590800"/>
          <a:ext cx="2590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820863" imgH="2530475" progId="">
                  <p:embed/>
                </p:oleObj>
              </mc:Choice>
              <mc:Fallback>
                <p:oleObj r:id="rId3" imgW="1820863" imgH="253047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590800"/>
                        <a:ext cx="25908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5" name="WordArt 3"/>
          <p:cNvSpPr>
            <a:spLocks noTextEdit="1"/>
          </p:cNvSpPr>
          <p:nvPr/>
        </p:nvSpPr>
        <p:spPr>
          <a:xfrm>
            <a:off x="838200" y="1066800"/>
            <a:ext cx="7162800" cy="36576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8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ahoma" panose="020B0604030504040204" pitchFamily="34" charset="0"/>
                <a:ea typeface="Tahoma" panose="020B0604030504040204" pitchFamily="34" charset="0"/>
              </a:rPr>
              <a:t>Luyện đọc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8" descr="Cau ho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88" y="0"/>
            <a:ext cx="1481137" cy="172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Text Box 4"/>
          <p:cNvSpPr txBox="1"/>
          <p:nvPr/>
        </p:nvSpPr>
        <p:spPr>
          <a:xfrm>
            <a:off x="3733800" y="3505200"/>
            <a:ext cx="4038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buFont typeface="Wingdings" panose="05000000000000000000" pitchFamily="2" charset="2"/>
            </a:pPr>
            <a:endParaRPr lang="vi-VN" altLang="en-US" sz="2800" dirty="0">
              <a:solidFill>
                <a:srgbClr val="003300"/>
              </a:solidFill>
              <a:latin typeface="VNI-Times" pitchFamily="2" charset="0"/>
            </a:endParaRPr>
          </a:p>
        </p:txBody>
      </p:sp>
      <p:graphicFrame>
        <p:nvGraphicFramePr>
          <p:cNvPr id="9220" name="Object 12"/>
          <p:cNvGraphicFramePr>
            <a:graphicFrameLocks noGrp="1" noChangeAspect="1"/>
          </p:cNvGraphicFramePr>
          <p:nvPr>
            <p:ph sz="half" idx="1"/>
          </p:nvPr>
        </p:nvGraphicFramePr>
        <p:xfrm>
          <a:off x="7924800" y="0"/>
          <a:ext cx="1219200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060704" imgH="1335024" progId="">
                  <p:embed/>
                </p:oleObj>
              </mc:Choice>
              <mc:Fallback>
                <p:oleObj r:id="rId3" imgW="1060704" imgH="1335024" progId="">
                  <p:embed/>
                  <p:pic>
                    <p:nvPicPr>
                      <p:cNvPr id="0" name="Picture 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0"/>
                        <a:ext cx="1219200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Box 5"/>
          <p:cNvSpPr txBox="1"/>
          <p:nvPr/>
        </p:nvSpPr>
        <p:spPr>
          <a:xfrm>
            <a:off x="-7937" y="4024313"/>
            <a:ext cx="9942512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lang="en-US" alt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việc đầu tiên</a:t>
            </a:r>
            <a:endParaRPr lang="en-US" altLang="en-US" sz="8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2304871"/>
            <a:ext cx="737342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KhởI động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"/>
          <p:cNvSpPr/>
          <p:nvPr/>
        </p:nvSpPr>
        <p:spPr>
          <a:xfrm>
            <a:off x="5715000" y="28194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699" name="Text Box 3"/>
          <p:cNvSpPr txBox="1"/>
          <p:nvPr/>
        </p:nvSpPr>
        <p:spPr>
          <a:xfrm>
            <a:off x="1600200" y="196850"/>
            <a:ext cx="4724400" cy="6661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200" dirty="0">
                <a:latin typeface="Arial" panose="020B0604020202020204" pitchFamily="34" charset="0"/>
              </a:rPr>
              <a:t>      </a:t>
            </a: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Ai về   thăm mẹ   quê ta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Chiều nay   có đứa con xa   nhớ thầm…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      Bầm ơi   có rét  không bầm?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Heo heo gió núi, lâm thâm mưa phùn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       Bầm ra   ruộng cấy   bầm run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Chân lội dưới bùn, tay cấy mạ non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       Mạ non   bầm cấy   mấy đon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Ruột gan bầm lại   thương con mấy lần.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       Mưa phùn   ướt áo   tứ thân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Mưa bao nhiêu hạt, thương bầm bấy nhiêu!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Bầm ơi ,sớm sớm  chiều chiều 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Thương con, bầm chớ  lo nhiều bầm nghe !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Con đi   trăm núi  ngàn khe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Chưa bằng muôn nỗi   tái tê lòng bầm 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Con đi   đánh giặc   mười năm 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Chưa bằng khó nhọc   đời bầm sáu mươi.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Con ra   tiền tuyến   xa xôi </a:t>
            </a:r>
          </a:p>
          <a:p>
            <a:pPr eaLnBrk="1" hangingPunct="1">
              <a:spcBef>
                <a:spcPct val="50000"/>
              </a:spcBef>
            </a:pPr>
            <a:r>
              <a:rPr sz="1600" b="1" dirty="0">
                <a:solidFill>
                  <a:srgbClr val="000000"/>
                </a:solidFill>
                <a:latin typeface="Arial" panose="020B0604020202020204" pitchFamily="34" charset="0"/>
              </a:rPr>
              <a:t>Yêu bầm   yêu nước, cả đôi mẹ hiền .</a:t>
            </a:r>
          </a:p>
        </p:txBody>
      </p:sp>
      <p:sp>
        <p:nvSpPr>
          <p:cNvPr id="29700" name="Text Box 4"/>
          <p:cNvSpPr txBox="1"/>
          <p:nvPr/>
        </p:nvSpPr>
        <p:spPr>
          <a:xfrm>
            <a:off x="5943600" y="3124200"/>
            <a:ext cx="1371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9701" name="Text Box 5"/>
          <p:cNvSpPr txBox="1"/>
          <p:nvPr/>
        </p:nvSpPr>
        <p:spPr>
          <a:xfrm>
            <a:off x="5791200" y="2743200"/>
            <a:ext cx="152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02" name="Line 6"/>
          <p:cNvSpPr/>
          <p:nvPr/>
        </p:nvSpPr>
        <p:spPr>
          <a:xfrm>
            <a:off x="4876800" y="914400"/>
            <a:ext cx="8382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04" name="Line 8"/>
          <p:cNvSpPr/>
          <p:nvPr/>
        </p:nvSpPr>
        <p:spPr>
          <a:xfrm>
            <a:off x="4038600" y="3505200"/>
            <a:ext cx="5334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4" name="Text Box 9"/>
          <p:cNvSpPr txBox="1"/>
          <p:nvPr/>
        </p:nvSpPr>
        <p:spPr>
          <a:xfrm>
            <a:off x="0" y="3505200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06" name="Line 10"/>
          <p:cNvSpPr/>
          <p:nvPr/>
        </p:nvSpPr>
        <p:spPr>
          <a:xfrm>
            <a:off x="4495800" y="2400300"/>
            <a:ext cx="2286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6" name="Text Box 11"/>
          <p:cNvSpPr txBox="1"/>
          <p:nvPr/>
        </p:nvSpPr>
        <p:spPr>
          <a:xfrm>
            <a:off x="5105400" y="3649663"/>
            <a:ext cx="1447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08" name="Line 12"/>
          <p:cNvSpPr/>
          <p:nvPr/>
        </p:nvSpPr>
        <p:spPr>
          <a:xfrm>
            <a:off x="3810000" y="1676400"/>
            <a:ext cx="8382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09" name="Text Box 13"/>
          <p:cNvSpPr txBox="1"/>
          <p:nvPr/>
        </p:nvSpPr>
        <p:spPr>
          <a:xfrm>
            <a:off x="4343400" y="3276600"/>
            <a:ext cx="1295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10" name="Line 14"/>
          <p:cNvSpPr/>
          <p:nvPr/>
        </p:nvSpPr>
        <p:spPr>
          <a:xfrm>
            <a:off x="2286000" y="1676400"/>
            <a:ext cx="7620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10" name="Text Box 15"/>
          <p:cNvSpPr txBox="1"/>
          <p:nvPr/>
        </p:nvSpPr>
        <p:spPr>
          <a:xfrm>
            <a:off x="0" y="4259263"/>
            <a:ext cx="1219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29711" name="Text Box 16"/>
          <p:cNvSpPr txBox="1"/>
          <p:nvPr/>
        </p:nvSpPr>
        <p:spPr>
          <a:xfrm>
            <a:off x="0" y="4183063"/>
            <a:ext cx="1219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13" name="Line 17"/>
          <p:cNvSpPr/>
          <p:nvPr/>
        </p:nvSpPr>
        <p:spPr>
          <a:xfrm>
            <a:off x="3810000" y="3886200"/>
            <a:ext cx="10668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13" name="Text Box 18"/>
          <p:cNvSpPr txBox="1"/>
          <p:nvPr/>
        </p:nvSpPr>
        <p:spPr>
          <a:xfrm>
            <a:off x="1676400" y="4183063"/>
            <a:ext cx="12192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15" name="Line 19"/>
          <p:cNvSpPr/>
          <p:nvPr/>
        </p:nvSpPr>
        <p:spPr>
          <a:xfrm>
            <a:off x="2971800" y="2387600"/>
            <a:ext cx="10668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15" name="Text Box 20"/>
          <p:cNvSpPr txBox="1"/>
          <p:nvPr/>
        </p:nvSpPr>
        <p:spPr>
          <a:xfrm>
            <a:off x="3429000" y="4259263"/>
            <a:ext cx="9906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17" name="Line 21"/>
          <p:cNvSpPr/>
          <p:nvPr/>
        </p:nvSpPr>
        <p:spPr>
          <a:xfrm>
            <a:off x="3886200" y="3124200"/>
            <a:ext cx="9144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17" name="Text Box 22"/>
          <p:cNvSpPr txBox="1"/>
          <p:nvPr/>
        </p:nvSpPr>
        <p:spPr>
          <a:xfrm>
            <a:off x="4648200" y="4183063"/>
            <a:ext cx="685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83319" name="Line 23"/>
          <p:cNvSpPr/>
          <p:nvPr/>
        </p:nvSpPr>
        <p:spPr>
          <a:xfrm>
            <a:off x="3657600" y="1295400"/>
            <a:ext cx="5334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0" name="Line 24"/>
          <p:cNvSpPr/>
          <p:nvPr/>
        </p:nvSpPr>
        <p:spPr>
          <a:xfrm flipH="1">
            <a:off x="3594100" y="3556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1" name="Line 25"/>
          <p:cNvSpPr/>
          <p:nvPr/>
        </p:nvSpPr>
        <p:spPr>
          <a:xfrm flipH="1">
            <a:off x="5867400" y="7620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2" name="Line 26"/>
          <p:cNvSpPr/>
          <p:nvPr/>
        </p:nvSpPr>
        <p:spPr>
          <a:xfrm flipH="1">
            <a:off x="5943600" y="7620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3" name="Line 27"/>
          <p:cNvSpPr/>
          <p:nvPr/>
        </p:nvSpPr>
        <p:spPr>
          <a:xfrm flipH="1">
            <a:off x="4597400" y="3556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4" name="Line 28"/>
          <p:cNvSpPr/>
          <p:nvPr/>
        </p:nvSpPr>
        <p:spPr>
          <a:xfrm flipH="1">
            <a:off x="3556000" y="25527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5" name="Line 29"/>
          <p:cNvSpPr/>
          <p:nvPr/>
        </p:nvSpPr>
        <p:spPr>
          <a:xfrm flipH="1">
            <a:off x="4648200" y="18288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6" name="Line 30"/>
          <p:cNvSpPr/>
          <p:nvPr/>
        </p:nvSpPr>
        <p:spPr>
          <a:xfrm flipH="1">
            <a:off x="3060700" y="7239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7" name="Line 31"/>
          <p:cNvSpPr/>
          <p:nvPr/>
        </p:nvSpPr>
        <p:spPr>
          <a:xfrm flipH="1">
            <a:off x="3708400" y="29591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8" name="Line 32"/>
          <p:cNvSpPr/>
          <p:nvPr/>
        </p:nvSpPr>
        <p:spPr>
          <a:xfrm flipH="1">
            <a:off x="3835400" y="33147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29" name="Line 33"/>
          <p:cNvSpPr/>
          <p:nvPr/>
        </p:nvSpPr>
        <p:spPr>
          <a:xfrm flipH="1">
            <a:off x="4559300" y="25781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0" name="Line 34"/>
          <p:cNvSpPr/>
          <p:nvPr/>
        </p:nvSpPr>
        <p:spPr>
          <a:xfrm flipH="1">
            <a:off x="4038600" y="44196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1" name="Line 35"/>
          <p:cNvSpPr/>
          <p:nvPr/>
        </p:nvSpPr>
        <p:spPr>
          <a:xfrm flipH="1">
            <a:off x="4241800" y="40005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2" name="Line 36"/>
          <p:cNvSpPr/>
          <p:nvPr/>
        </p:nvSpPr>
        <p:spPr>
          <a:xfrm flipH="1">
            <a:off x="3517900" y="10795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32" name="Text Box 37"/>
          <p:cNvSpPr txBox="1"/>
          <p:nvPr/>
        </p:nvSpPr>
        <p:spPr>
          <a:xfrm>
            <a:off x="3429000" y="0"/>
            <a:ext cx="1828800" cy="36671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3300"/>
                </a:solidFill>
                <a:latin typeface="Tahoma" panose="020B0604030504040204" pitchFamily="34" charset="0"/>
              </a:rPr>
              <a:t>Bầm ơi</a:t>
            </a:r>
            <a:endParaRPr lang="vi-VN" altLang="x-none" b="1" dirty="0">
              <a:solidFill>
                <a:srgbClr val="FF3300"/>
              </a:solidFill>
              <a:latin typeface="Tahoma" panose="020B0604030504040204" pitchFamily="34" charset="0"/>
            </a:endParaRPr>
          </a:p>
        </p:txBody>
      </p:sp>
      <p:sp>
        <p:nvSpPr>
          <p:cNvPr id="183334" name="Line 38"/>
          <p:cNvSpPr/>
          <p:nvPr/>
        </p:nvSpPr>
        <p:spPr>
          <a:xfrm flipH="1">
            <a:off x="4267200" y="5105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5" name="Line 39"/>
          <p:cNvSpPr/>
          <p:nvPr/>
        </p:nvSpPr>
        <p:spPr>
          <a:xfrm flipH="1">
            <a:off x="3200400" y="5486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6" name="Line 40"/>
          <p:cNvSpPr/>
          <p:nvPr/>
        </p:nvSpPr>
        <p:spPr>
          <a:xfrm flipH="1">
            <a:off x="4635500" y="6858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7" name="Line 41"/>
          <p:cNvSpPr/>
          <p:nvPr/>
        </p:nvSpPr>
        <p:spPr>
          <a:xfrm flipH="1">
            <a:off x="4267200" y="48006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8" name="Line 42"/>
          <p:cNvSpPr/>
          <p:nvPr/>
        </p:nvSpPr>
        <p:spPr>
          <a:xfrm flipH="1">
            <a:off x="3352800" y="4724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39" name="Line 43"/>
          <p:cNvSpPr/>
          <p:nvPr/>
        </p:nvSpPr>
        <p:spPr>
          <a:xfrm flipH="1">
            <a:off x="3048000" y="6629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40" name="Line 44"/>
          <p:cNvSpPr/>
          <p:nvPr/>
        </p:nvSpPr>
        <p:spPr>
          <a:xfrm flipH="1">
            <a:off x="4495800" y="6248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41" name="Line 45"/>
          <p:cNvSpPr/>
          <p:nvPr/>
        </p:nvSpPr>
        <p:spPr>
          <a:xfrm flipH="1">
            <a:off x="3403600" y="6248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42" name="Line 46"/>
          <p:cNvSpPr/>
          <p:nvPr/>
        </p:nvSpPr>
        <p:spPr>
          <a:xfrm flipH="1">
            <a:off x="4038600" y="5867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43" name="Line 47"/>
          <p:cNvSpPr/>
          <p:nvPr/>
        </p:nvSpPr>
        <p:spPr>
          <a:xfrm flipH="1">
            <a:off x="4343400" y="5486400"/>
            <a:ext cx="76200" cy="2286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44" name="Line 48"/>
          <p:cNvSpPr/>
          <p:nvPr/>
        </p:nvSpPr>
        <p:spPr>
          <a:xfrm>
            <a:off x="5029200" y="4622800"/>
            <a:ext cx="8382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46" name="Line 50"/>
          <p:cNvSpPr/>
          <p:nvPr/>
        </p:nvSpPr>
        <p:spPr>
          <a:xfrm>
            <a:off x="3124200" y="6096000"/>
            <a:ext cx="7620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83347" name="Line 51"/>
          <p:cNvSpPr/>
          <p:nvPr/>
        </p:nvSpPr>
        <p:spPr>
          <a:xfrm>
            <a:off x="4267200" y="5334000"/>
            <a:ext cx="5334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9746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46440">
            <a:off x="6988175" y="239713"/>
            <a:ext cx="1981200" cy="1447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3349" name="Line 53"/>
          <p:cNvSpPr/>
          <p:nvPr/>
        </p:nvSpPr>
        <p:spPr>
          <a:xfrm>
            <a:off x="5257800" y="2057400"/>
            <a:ext cx="2286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3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8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8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83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8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8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83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8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83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18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8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8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18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8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18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18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18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18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2000"/>
                                        <p:tgtEl>
                                          <p:spTgt spid="18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2000"/>
                                        <p:tgtEl>
                                          <p:spTgt spid="18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2" dur="2000"/>
                                        <p:tgtEl>
                                          <p:spTgt spid="18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18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2000"/>
                                        <p:tgtEl>
                                          <p:spTgt spid="18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18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4" dur="2000"/>
                                        <p:tgtEl>
                                          <p:spTgt spid="18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18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0" dur="2000"/>
                                        <p:tgtEl>
                                          <p:spTgt spid="18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3" dur="2000"/>
                                        <p:tgtEl>
                                          <p:spTgt spid="18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6" dur="2000"/>
                                        <p:tgtEl>
                                          <p:spTgt spid="18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9" dur="2000"/>
                                        <p:tgtEl>
                                          <p:spTgt spid="18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2" dur="2000"/>
                                        <p:tgtEl>
                                          <p:spTgt spid="18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5" dur="2000"/>
                                        <p:tgtEl>
                                          <p:spTgt spid="18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8" dur="2000"/>
                                        <p:tgtEl>
                                          <p:spTgt spid="18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1" dur="2000"/>
                                        <p:tgtEl>
                                          <p:spTgt spid="18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4" dur="2000"/>
                                        <p:tgtEl>
                                          <p:spTgt spid="18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7" dur="2000"/>
                                        <p:tgtEl>
                                          <p:spTgt spid="18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BORHZ1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" y="-274637"/>
            <a:ext cx="8839200" cy="762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Text Box 3"/>
          <p:cNvSpPr txBox="1"/>
          <p:nvPr/>
        </p:nvSpPr>
        <p:spPr>
          <a:xfrm>
            <a:off x="2286000" y="3352800"/>
            <a:ext cx="4038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0724" name="Text Box 4"/>
          <p:cNvSpPr txBox="1"/>
          <p:nvPr/>
        </p:nvSpPr>
        <p:spPr>
          <a:xfrm>
            <a:off x="1828800" y="2438400"/>
            <a:ext cx="5486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30725" name="WordArt 5"/>
          <p:cNvSpPr>
            <a:spLocks noTextEdit="1"/>
          </p:cNvSpPr>
          <p:nvPr/>
        </p:nvSpPr>
        <p:spPr>
          <a:xfrm>
            <a:off x="1066800" y="2209800"/>
            <a:ext cx="7391400" cy="2286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effectLst>
                  <a:prstShdw prst="shdw16" dir="16200000">
                    <a:srgbClr val="808080">
                      <a:alpha val="50000"/>
                    </a:srgbClr>
                  </a:prstShdw>
                </a:effectLst>
                <a:latin typeface="+mn-lt" charset="0"/>
                <a:ea typeface="+mn-lt" charset="0"/>
              </a:rPr>
              <a:t>TÌM HIỂU BÀI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/>
          <p:nvPr/>
        </p:nvSpPr>
        <p:spPr>
          <a:xfrm>
            <a:off x="685800" y="152400"/>
            <a:ext cx="2819400" cy="64611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x-none" sz="3600" dirty="0">
              <a:latin typeface="Tahoma" panose="020B0604030504040204" pitchFamily="34" charset="0"/>
            </a:endParaRPr>
          </a:p>
        </p:txBody>
      </p:sp>
      <p:sp>
        <p:nvSpPr>
          <p:cNvPr id="31747" name="TextBox 2"/>
          <p:cNvSpPr txBox="1"/>
          <p:nvPr/>
        </p:nvSpPr>
        <p:spPr>
          <a:xfrm>
            <a:off x="0" y="-28575"/>
            <a:ext cx="9144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Điều gì gợi cho anh chiến sĩ nhớ tới mẹ? Anh nhớ hình ảnh n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của mẹ?</a:t>
            </a:r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33338" y="1143000"/>
            <a:ext cx="914400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Cảnh chiều đông mưa phùn, gió bấc l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anh chiến sĩ thầm nhớ tới người mẹ nơi quê nh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33338" y="2609850"/>
            <a:ext cx="9144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Anh nhớ hình ảnh mẹ lội dưới ruộng sâu cấy lúa, chân ngập trong bùn, mẹ run vì rét.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2038" name="Picture 4" descr="trannh day hoc 1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810000"/>
            <a:ext cx="4876800" cy="3216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2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497763" cy="1828800"/>
          </a:xfrm>
        </p:spPr>
        <p:txBody>
          <a:bodyPr anchor="ctr">
            <a:noAutofit/>
          </a:bodyPr>
          <a:lstStyle/>
          <a:p>
            <a:pPr eaLnBrk="1" hangingPunct="1">
              <a:buNone/>
            </a:pPr>
            <a:b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đoạn 1:</a:t>
            </a:r>
            <a:b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vi-VN" altLang="x-none" sz="60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286000"/>
            <a:ext cx="7253808" cy="178510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5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chiến sĩ nhớ thương mẹ nơi quê nh</a:t>
            </a:r>
            <a:r>
              <a:rPr sz="55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x-none" sz="5500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4" name="TextBox 1"/>
          <p:cNvSpPr txBox="1"/>
          <p:nvPr/>
        </p:nvSpPr>
        <p:spPr>
          <a:xfrm>
            <a:off x="-200025" y="-68262"/>
            <a:ext cx="9372600" cy="3478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1" algn="l" eaLnBrk="1" hangingPunct="1"/>
            <a:r>
              <a:rPr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 non bầm cấy mấy đon</a:t>
            </a:r>
          </a:p>
          <a:p>
            <a:pPr lvl="1"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Ruột gan bầm lại thương con mấy lần.</a:t>
            </a:r>
          </a:p>
          <a:p>
            <a:pPr lvl="1"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Mưa phùn ướt áo tứ thân</a:t>
            </a:r>
          </a:p>
          <a:p>
            <a:pPr lvl="1"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 bao nhiêu hạt, thương bầm bấy nhiêu!</a:t>
            </a:r>
            <a:endParaRPr sz="3600" b="1" dirty="0">
              <a:solidFill>
                <a:srgbClr val="66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eaLnBrk="1" hangingPunct="1"/>
            <a:r>
              <a:rPr sz="36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sz="3600" dirty="0">
              <a:solidFill>
                <a:srgbClr val="660066"/>
              </a:solidFill>
              <a:latin typeface="Arial" panose="020B0604020202020204" pitchFamily="34" charset="0"/>
            </a:endParaRPr>
          </a:p>
          <a:p>
            <a:pPr algn="l" eaLnBrk="1" hangingPunct="1"/>
            <a:endParaRPr sz="2000" dirty="0">
              <a:solidFill>
                <a:srgbClr val="660066"/>
              </a:solidFill>
              <a:latin typeface="Arial" panose="020B0604020202020204" pitchFamily="34" charset="0"/>
            </a:endParaRPr>
          </a:p>
          <a:p>
            <a:pPr algn="l" eaLnBrk="1" hangingPunct="1"/>
            <a:endParaRPr sz="2000" dirty="0">
              <a:latin typeface="Arial" panose="020B0604020202020204" pitchFamily="34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-200025" y="3409950"/>
            <a:ext cx="10134600" cy="452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 Tình cảm của người mẹ đối với con:</a:t>
            </a:r>
          </a:p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 non bầm cấy mấy đon</a:t>
            </a:r>
          </a:p>
          <a:p>
            <a:pPr algn="l" eaLnBrk="1" hangingPunct="1"/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Ruột gan bầm lại thương con mấy lần.</a:t>
            </a:r>
          </a:p>
          <a:p>
            <a:pPr algn="l" eaLnBrk="1" hangingPunct="1"/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 Tình cảm của người con đối với mẹ:</a:t>
            </a:r>
          </a:p>
          <a:p>
            <a:pPr algn="l" eaLnBrk="1" hangingPunct="1"/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Mưa phùn ướt áo tứ thân </a:t>
            </a:r>
          </a:p>
          <a:p>
            <a:pPr algn="l" eaLnBrk="1" hangingPunct="1"/>
            <a:r>
              <a:rPr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Mưa bao nhiêu hạt thương bầm bấy nhiêu!</a:t>
            </a:r>
          </a:p>
          <a:p>
            <a:pPr algn="l" eaLnBrk="1" hangingPunct="1"/>
            <a:endParaRPr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3062" name="Line 6"/>
          <p:cNvSpPr/>
          <p:nvPr/>
        </p:nvSpPr>
        <p:spPr>
          <a:xfrm>
            <a:off x="4508500" y="4525963"/>
            <a:ext cx="21209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3063" name="Line 7"/>
          <p:cNvSpPr/>
          <p:nvPr/>
        </p:nvSpPr>
        <p:spPr>
          <a:xfrm flipV="1">
            <a:off x="5181600" y="6705600"/>
            <a:ext cx="3505200" cy="11113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3064" name="Line 8"/>
          <p:cNvSpPr/>
          <p:nvPr/>
        </p:nvSpPr>
        <p:spPr>
          <a:xfrm>
            <a:off x="1447800" y="6705600"/>
            <a:ext cx="2514600" cy="11113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73065" name="Line 9"/>
          <p:cNvSpPr/>
          <p:nvPr/>
        </p:nvSpPr>
        <p:spPr>
          <a:xfrm>
            <a:off x="4457700" y="5105400"/>
            <a:ext cx="37719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" name="TextBox 2"/>
          <p:cNvSpPr txBox="1"/>
          <p:nvPr/>
        </p:nvSpPr>
        <p:spPr>
          <a:xfrm>
            <a:off x="152400" y="2209800"/>
            <a:ext cx="91440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Tìm những hình ảnh so sánh thể hiện tình cảm mẹ con thắm thiết, sâu nặng.</a:t>
            </a:r>
            <a:endParaRPr sz="36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173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73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173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500"/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7497763" cy="48006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/>
            <a:endParaRPr lang="vi-VN" altLang="x-none" dirty="0">
              <a:latin typeface="Tahoma" panose="020B0604030504040204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eaLnBrk="1" hangingPunct="1">
              <a:buNone/>
            </a:pPr>
            <a:b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đoạn 2:</a:t>
            </a:r>
            <a:b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sz="600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6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 cảm thắm thiết, sâu nặng giữa hai mẹ con chiến sĩ.</a:t>
            </a:r>
            <a:endParaRPr lang="vi-VN" altLang="x-none" sz="60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/>
          <p:nvPr/>
        </p:nvSpPr>
        <p:spPr>
          <a:xfrm>
            <a:off x="28575" y="2295525"/>
            <a:ext cx="9420225" cy="3170238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r>
              <a:rPr sz="4000" b="1" dirty="0">
                <a:solidFill>
                  <a:srgbClr val="FF0000"/>
                </a:solidFill>
                <a:latin typeface="Arial" panose="020B0604020202020204" pitchFamily="34" charset="0"/>
              </a:rPr>
              <a:t>Anh dùng cách nói so sánh: 	</a:t>
            </a:r>
            <a:r>
              <a:rPr sz="4000" b="1" dirty="0">
                <a:solidFill>
                  <a:srgbClr val="660066"/>
                </a:solidFill>
                <a:latin typeface="Arial" panose="020B0604020202020204" pitchFamily="34" charset="0"/>
              </a:rPr>
              <a:t>	</a:t>
            </a:r>
          </a:p>
          <a:p>
            <a:r>
              <a:rPr sz="4000" b="1" dirty="0">
                <a:solidFill>
                  <a:srgbClr val="660066"/>
                </a:solidFill>
                <a:latin typeface="Arial" panose="020B0604020202020204" pitchFamily="34" charset="0"/>
              </a:rPr>
              <a:t>   </a:t>
            </a:r>
            <a:r>
              <a:rPr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Con đi trăm núi ngàn khe</a:t>
            </a:r>
          </a:p>
          <a:p>
            <a:r>
              <a:rPr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Chưa bằng muôn nỗi tái tê lòng bầm</a:t>
            </a:r>
          </a:p>
          <a:p>
            <a:r>
              <a:rPr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    Con đi đánh giặc mười năm</a:t>
            </a:r>
          </a:p>
          <a:p>
            <a:r>
              <a:rPr sz="40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 Chưa bằng khó nhọc đời bầm sáu mươi.</a:t>
            </a:r>
          </a:p>
        </p:txBody>
      </p:sp>
      <p:sp>
        <p:nvSpPr>
          <p:cNvPr id="35843" name="Rectangle 4"/>
          <p:cNvSpPr/>
          <p:nvPr/>
        </p:nvSpPr>
        <p:spPr>
          <a:xfrm>
            <a:off x="152400" y="762000"/>
            <a:ext cx="8229600" cy="1938338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r>
              <a:rPr sz="2400" b="1" dirty="0">
                <a:solidFill>
                  <a:srgbClr val="660066"/>
                </a:solidFill>
                <a:latin typeface="Tahoma" panose="020B0604030504040204" pitchFamily="34" charset="0"/>
              </a:rPr>
              <a:t> </a:t>
            </a:r>
            <a:r>
              <a:rPr sz="4000" b="1" dirty="0">
                <a:solidFill>
                  <a:srgbClr val="0000CC"/>
                </a:solidFill>
                <a:latin typeface="Tahoma" panose="020B0604030504040204" pitchFamily="34" charset="0"/>
              </a:rPr>
              <a:t>3/ </a:t>
            </a:r>
            <a:r>
              <a:rPr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Anh chiến sĩ đã dùng cách nói như thế nào để làm yên lòng mẹ? </a:t>
            </a:r>
          </a:p>
          <a:p>
            <a:r>
              <a:rPr sz="4000" b="1" dirty="0">
                <a:solidFill>
                  <a:srgbClr val="0066FF"/>
                </a:solidFill>
                <a:latin typeface="Arial" panose="020B0604020202020204" pitchFamily="34" charset="0"/>
              </a:rPr>
              <a:t>		</a:t>
            </a:r>
          </a:p>
        </p:txBody>
      </p:sp>
      <p:sp>
        <p:nvSpPr>
          <p:cNvPr id="177160" name="Line 8"/>
          <p:cNvSpPr/>
          <p:nvPr/>
        </p:nvSpPr>
        <p:spPr>
          <a:xfrm>
            <a:off x="533400" y="5429250"/>
            <a:ext cx="2286000" cy="0"/>
          </a:xfrm>
          <a:prstGeom prst="line">
            <a:avLst/>
          </a:prstGeom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  <a:effectLst>
            <a:prstShdw prst="shdw17" dist="17961" dir="2699999">
              <a:srgbClr val="993D00"/>
            </a:prstShdw>
          </a:effectLst>
        </p:spPr>
      </p:sp>
      <p:sp>
        <p:nvSpPr>
          <p:cNvPr id="177161" name="Line 9"/>
          <p:cNvSpPr/>
          <p:nvPr/>
        </p:nvSpPr>
        <p:spPr>
          <a:xfrm>
            <a:off x="990600" y="4191000"/>
            <a:ext cx="2551113" cy="0"/>
          </a:xfrm>
          <a:prstGeom prst="line">
            <a:avLst/>
          </a:prstGeom>
          <a:ln w="9525" cap="flat" cmpd="sng">
            <a:solidFill>
              <a:srgbClr val="FF6600"/>
            </a:solidFill>
            <a:prstDash val="solid"/>
            <a:headEnd type="none" w="med" len="med"/>
            <a:tailEnd type="none" w="med" len="med"/>
          </a:ln>
          <a:effectLst>
            <a:prstShdw prst="shdw17" dist="17961" dir="2699999">
              <a:srgbClr val="993D00"/>
            </a:prstShdw>
          </a:effectLst>
        </p:spPr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650" y="1447800"/>
            <a:ext cx="7497763" cy="990600"/>
          </a:xfrm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8255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None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21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 panose="05020102010507070707"/>
              <a:buChar char=""/>
              <a:defRPr/>
            </a:pP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1143000" y="973138"/>
            <a:ext cx="8401050" cy="1981200"/>
          </a:xfrm>
          <a:prstGeom prst="rect">
            <a:avLst/>
          </a:prstGeom>
        </p:spPr>
        <p:txBody>
          <a:bodyPr anchor="ctr"/>
          <a:lstStyle/>
          <a:p>
            <a:pPr algn="l" eaLnBrk="1" hangingPunct="1">
              <a:buNone/>
            </a:pPr>
            <a:r>
              <a:rPr sz="6000" dirty="0">
                <a:solidFill>
                  <a:srgbClr val="572314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 dung đoạn 3:</a:t>
            </a:r>
            <a:endParaRPr lang="vi-VN" altLang="x-none" sz="6000" dirty="0">
              <a:solidFill>
                <a:srgbClr val="572314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200400"/>
            <a:ext cx="9073008" cy="26314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5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chiến sĩ l</a:t>
            </a:r>
            <a:r>
              <a:rPr sz="5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mẹ yên lòng ở quê nh</a:t>
            </a:r>
            <a:r>
              <a:rPr sz="55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5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x-none" sz="5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altLang="x-none" sz="5500" b="1" dirty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2"/>
          <p:cNvSpPr txBox="1"/>
          <p:nvPr/>
        </p:nvSpPr>
        <p:spPr>
          <a:xfrm>
            <a:off x="685800" y="4763"/>
            <a:ext cx="88392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4/ </a:t>
            </a:r>
            <a:r>
              <a:rPr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lời tâm tình của người chiến sĩ, em nghĩ gì về người mẹ của anh?</a:t>
            </a:r>
            <a:endParaRPr sz="3600" b="1" dirty="0">
              <a:solidFill>
                <a:srgbClr val="FF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173038" y="1204913"/>
            <a:ext cx="9144000" cy="175432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Người mẹ của anh chiến sĩ l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phụ nữ </a:t>
            </a:r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iển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hình: chịu thương, chịu khó, hiền hậu, đầy </a:t>
            </a:r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yêu con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990600" y="3657600"/>
            <a:ext cx="91440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anh chiến sỹ l</a:t>
            </a:r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như thế n</a:t>
            </a:r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?</a:t>
            </a:r>
            <a:endParaRPr sz="36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2"/>
          <p:cNvSpPr/>
          <p:nvPr/>
        </p:nvSpPr>
        <p:spPr>
          <a:xfrm>
            <a:off x="0" y="4572000"/>
            <a:ext cx="9144000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chiến sĩ l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người con hiếu thảo, gi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tình yêu thương mẹ, yêu đất nước biết đặt tình yêu mẹ bên tình yêu đất nước</a:t>
            </a:r>
            <a:r>
              <a:rPr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3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914" name="Straight Connector 5"/>
          <p:cNvCxnSpPr/>
          <p:nvPr/>
        </p:nvCxnSpPr>
        <p:spPr>
          <a:xfrm rot="5400000">
            <a:off x="4633913" y="3527425"/>
            <a:ext cx="2743200" cy="1588"/>
          </a:xfrm>
          <a:prstGeom prst="line">
            <a:avLst/>
          </a:prstGeom>
          <a:ln w="28575" cap="flat" cmpd="sng">
            <a:solidFill>
              <a:srgbClr val="660033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8915" name="TextBox 3"/>
          <p:cNvSpPr txBox="1"/>
          <p:nvPr/>
        </p:nvSpPr>
        <p:spPr>
          <a:xfrm>
            <a:off x="3429000" y="609600"/>
            <a:ext cx="12430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sz="2400" b="1" u="sn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18" name="Rectangle 2"/>
          <p:cNvSpPr/>
          <p:nvPr/>
        </p:nvSpPr>
        <p:spPr>
          <a:xfrm>
            <a:off x="1219200" y="1752600"/>
            <a:ext cx="21336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đọc</a:t>
            </a:r>
            <a:endParaRPr sz="2800" b="1" u="sng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38919" name="TextBox 2"/>
          <p:cNvSpPr txBox="1"/>
          <p:nvPr/>
        </p:nvSpPr>
        <p:spPr>
          <a:xfrm>
            <a:off x="1981200" y="152400"/>
            <a:ext cx="5410200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6 tháng  4 năm 2016</a:t>
            </a:r>
          </a:p>
          <a:p>
            <a:pPr algn="l" eaLnBrk="1" hangingPunct="1"/>
            <a:r>
              <a:rPr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sz="2000" b="1" i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20" name="Rectangle 2"/>
          <p:cNvSpPr/>
          <p:nvPr/>
        </p:nvSpPr>
        <p:spPr>
          <a:xfrm>
            <a:off x="6019800" y="1828800"/>
            <a:ext cx="21336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  <p:sp>
        <p:nvSpPr>
          <p:cNvPr id="38921" name="Text Box 33"/>
          <p:cNvSpPr txBox="1"/>
          <p:nvPr/>
        </p:nvSpPr>
        <p:spPr>
          <a:xfrm>
            <a:off x="5257800" y="2438400"/>
            <a:ext cx="3581400" cy="246221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solidFill>
                  <a:srgbClr val="003300"/>
                </a:solidFill>
                <a:latin typeface="Tahoma" panose="020B0604030504040204" pitchFamily="34" charset="0"/>
              </a:rPr>
              <a:t>khe </a:t>
            </a:r>
          </a:p>
          <a:p>
            <a:pPr>
              <a:spcBef>
                <a:spcPct val="50000"/>
              </a:spcBef>
            </a:pPr>
            <a:r>
              <a:rPr sz="2800" dirty="0">
                <a:solidFill>
                  <a:srgbClr val="003300"/>
                </a:solidFill>
                <a:latin typeface="Tahoma" panose="020B0604030504040204" pitchFamily="34" charset="0"/>
              </a:rPr>
              <a:t>đon </a:t>
            </a:r>
          </a:p>
          <a:p>
            <a:pPr>
              <a:spcBef>
                <a:spcPct val="50000"/>
              </a:spcBef>
            </a:pPr>
            <a:r>
              <a:rPr sz="2800" dirty="0">
                <a:solidFill>
                  <a:srgbClr val="003300"/>
                </a:solidFill>
                <a:latin typeface="Tahoma" panose="020B0604030504040204" pitchFamily="34" charset="0"/>
              </a:rPr>
              <a:t>mưa phùn</a:t>
            </a:r>
          </a:p>
          <a:p>
            <a:pPr>
              <a:spcBef>
                <a:spcPct val="50000"/>
              </a:spcBef>
            </a:pPr>
            <a:r>
              <a:rPr sz="2800" dirty="0">
                <a:solidFill>
                  <a:srgbClr val="003300"/>
                </a:solidFill>
                <a:latin typeface="Tahoma" panose="020B0604030504040204" pitchFamily="34" charset="0"/>
              </a:rPr>
              <a:t> tiền tuyến</a:t>
            </a:r>
          </a:p>
        </p:txBody>
      </p:sp>
      <p:sp>
        <p:nvSpPr>
          <p:cNvPr id="38923" name="TextBox 2"/>
          <p:cNvSpPr txBox="1"/>
          <p:nvPr/>
        </p:nvSpPr>
        <p:spPr>
          <a:xfrm>
            <a:off x="1828800" y="0"/>
            <a:ext cx="5486400" cy="30777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sz="1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24"/>
          <p:cNvSpPr/>
          <p:nvPr/>
        </p:nvSpPr>
        <p:spPr>
          <a:xfrm>
            <a:off x="-38100" y="5402263"/>
            <a:ext cx="9448800" cy="156966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997A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Bài thơ ca ngợi tình cảm thắm thiết, sâu nặng của người chiến </a:t>
            </a:r>
            <a:r>
              <a:rPr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sĩ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ở ngoài tiền tuyến và người mẹ tần tảo , giàu tình yêu thương con nơi quê nhà .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5" name="TextBox 2"/>
          <p:cNvSpPr txBox="1"/>
          <p:nvPr/>
        </p:nvSpPr>
        <p:spPr>
          <a:xfrm>
            <a:off x="3582988" y="4786313"/>
            <a:ext cx="2817812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sz="4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26" name="TextBox 21"/>
          <p:cNvSpPr txBox="1"/>
          <p:nvPr/>
        </p:nvSpPr>
        <p:spPr>
          <a:xfrm>
            <a:off x="-53975" y="2824163"/>
            <a:ext cx="6402388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Ai về / thăm mẹ / quê ta</a:t>
            </a:r>
          </a:p>
          <a:p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Chiều nay / có đứa con xa / nhớ thầm..//</a:t>
            </a:r>
            <a:endParaRPr lang="vi-VN" altLang="x-none" sz="2400" b="1" dirty="0">
              <a:latin typeface="Tahoma" panose="020B0604030504040204" pitchFamily="34" charset="0"/>
            </a:endParaRPr>
          </a:p>
        </p:txBody>
      </p:sp>
      <p:sp>
        <p:nvSpPr>
          <p:cNvPr id="38927" name="TextBox 22"/>
          <p:cNvSpPr txBox="1"/>
          <p:nvPr/>
        </p:nvSpPr>
        <p:spPr>
          <a:xfrm>
            <a:off x="-139700" y="3956050"/>
            <a:ext cx="6402388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Bầm ơi có rét không bầm?</a:t>
            </a:r>
          </a:p>
          <a:p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Heo heo gió núi,/ lâm thâm mưa phùn//</a:t>
            </a:r>
            <a:endParaRPr lang="vi-VN" altLang="x-none" sz="24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/>
          <p:nvPr/>
        </p:nvSpPr>
        <p:spPr>
          <a:xfrm>
            <a:off x="152400" y="838200"/>
            <a:ext cx="8648700" cy="21240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</a:pPr>
            <a:r>
              <a:rPr sz="4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Em hãy đọc đoạn 1 của b</a:t>
            </a:r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Tập đọc “Công việc đầu tiên”. V</a:t>
            </a:r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trả lời câu hỏi:</a:t>
            </a:r>
            <a:endParaRPr sz="44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43" name="Rectangle 5"/>
          <p:cNvSpPr/>
          <p:nvPr/>
        </p:nvSpPr>
        <p:spPr>
          <a:xfrm>
            <a:off x="381000" y="3505200"/>
            <a:ext cx="8458200" cy="18256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sz="4000" b="1" dirty="0">
                <a:latin typeface="Arial" panose="020B0604020202020204" pitchFamily="34" charset="0"/>
                <a:cs typeface="Arial" panose="020B0604020202020204" pitchFamily="34" charset="0"/>
              </a:rPr>
              <a:t>Công việc đầu tiên anh Ba giao cho chị Út l</a:t>
            </a:r>
            <a:r>
              <a:rPr sz="4000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4000" b="1" dirty="0">
                <a:latin typeface="Arial" panose="020B0604020202020204" pitchFamily="34" charset="0"/>
                <a:cs typeface="Arial" panose="020B0604020202020204" pitchFamily="34" charset="0"/>
              </a:rPr>
              <a:t> gì?</a:t>
            </a:r>
            <a:endParaRPr sz="40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228600"/>
            <a:ext cx="7801610" cy="54622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chọn ý đúng </a:t>
            </a:r>
            <a:r>
              <a:rPr lang="vi-VN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câu sau:</a:t>
            </a:r>
            <a:endParaRPr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None/>
            </a:pP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Chị Út muốn được thoát li vì:</a:t>
            </a:r>
          </a:p>
          <a:p>
            <a:pPr algn="just">
              <a:spcBef>
                <a:spcPts val="600"/>
              </a:spcBef>
              <a:buAutoNum type="alphaLcPeriod"/>
            </a:pP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Chị Út yêu nước, yêu nhân dân.</a:t>
            </a:r>
          </a:p>
          <a:p>
            <a:pPr algn="just">
              <a:spcBef>
                <a:spcPts val="600"/>
              </a:spcBef>
              <a:buAutoNum type="alphaLcPeriod"/>
            </a:pP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Chị Út ham hoạt động, muốn l</a:t>
            </a:r>
            <a:r>
              <a:rPr sz="3600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m được nhiều việc cho cách mạng.</a:t>
            </a:r>
          </a:p>
          <a:p>
            <a:pPr algn="just">
              <a:spcBef>
                <a:spcPts val="600"/>
              </a:spcBef>
              <a:buAutoNum type="alphaLcPeriod"/>
            </a:pP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Chị Út không muốn ở với gia đình.</a:t>
            </a:r>
          </a:p>
          <a:p>
            <a:pPr algn="just">
              <a:spcBef>
                <a:spcPts val="600"/>
              </a:spcBef>
              <a:buAutoNum type="alphaLcPeriod"/>
            </a:pP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Ý a v</a:t>
            </a:r>
            <a:r>
              <a:rPr sz="3600" b="1" dirty="0"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 b đúng.</a:t>
            </a:r>
            <a:endParaRPr sz="36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Explosion 2 2"/>
          <p:cNvSpPr/>
          <p:nvPr/>
        </p:nvSpPr>
        <p:spPr>
          <a:xfrm>
            <a:off x="4608513" y="4419600"/>
            <a:ext cx="4192588" cy="2286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Làm 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 nhân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charRg st="192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charRg st="192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charRg st="192" end="20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trannh day hoc 1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ưu đồ: Tiến trình 4"/>
          <p:cNvSpPr/>
          <p:nvPr/>
        </p:nvSpPr>
        <p:spPr>
          <a:xfrm>
            <a:off x="3276600" y="304800"/>
            <a:ext cx="2057400" cy="6096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5720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2pPr>
            <a:lvl3pPr marL="914400" lvl="2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3pPr>
            <a:lvl4pPr marL="1371600" lvl="3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4pPr>
            <a:lvl5pPr marL="1828800" lvl="4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sz="24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40" name="Picture 4" descr="trannh day hoc 1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90600"/>
            <a:ext cx="6299200" cy="4724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/>
          <p:nvPr/>
        </p:nvSpPr>
        <p:spPr>
          <a:xfrm>
            <a:off x="3276600" y="762000"/>
            <a:ext cx="196532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sz="4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sz="40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9" name="TextBox 2"/>
          <p:cNvSpPr txBox="1"/>
          <p:nvPr/>
        </p:nvSpPr>
        <p:spPr>
          <a:xfrm>
            <a:off x="3014663" y="1497013"/>
            <a:ext cx="2590800" cy="14462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Bầm ơi</a:t>
            </a:r>
          </a:p>
          <a:p>
            <a:pPr algn="l" eaLnBrk="1" hangingPunct="1"/>
            <a:r>
              <a:rPr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sz="4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2967038" y="2165350"/>
            <a:ext cx="3810000" cy="647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(Tố Hữu )</a:t>
            </a:r>
            <a:endParaRPr sz="3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5" name="TextBox 2"/>
          <p:cNvSpPr txBox="1"/>
          <p:nvPr/>
        </p:nvSpPr>
        <p:spPr>
          <a:xfrm>
            <a:off x="1257300" y="0"/>
            <a:ext cx="7543800" cy="3385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sz="16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5238" name="Text Box 6"/>
          <p:cNvSpPr txBox="1"/>
          <p:nvPr/>
        </p:nvSpPr>
        <p:spPr>
          <a:xfrm>
            <a:off x="-228600" y="1752600"/>
            <a:ext cx="2667000" cy="10668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99993D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Mở SGK  (Trang 130 )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5046663" y="1235075"/>
            <a:ext cx="1524000" cy="884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(Trích)</a:t>
            </a:r>
            <a:endParaRPr sz="24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5242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19177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10"/>
          <p:cNvSpPr txBox="1"/>
          <p:nvPr/>
        </p:nvSpPr>
        <p:spPr>
          <a:xfrm>
            <a:off x="250825" y="3200400"/>
            <a:ext cx="8610600" cy="3170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 Tố Hữu đã sáng tác b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Bầm ơi! Trong thời kì kháng chiến chống thực dân Pháp, nói về tình cảm yêu thương sâu nặng giữa hai mẹ con người chiến sĩ Vệ quốc quân.</a:t>
            </a:r>
            <a:endParaRPr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5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/>
      <p:bldP spid="2" grpId="0"/>
      <p:bldP spid="95238" grpId="0"/>
      <p:bldP spid="4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16_nhatho7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225" y="-33337"/>
            <a:ext cx="8991600" cy="4757737"/>
          </a:xfrm>
          <a:ln/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219200" y="4608513"/>
            <a:ext cx="6781800" cy="9540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Hữu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(1920 - 2002)</a:t>
            </a:r>
          </a:p>
        </p:txBody>
      </p:sp>
      <p:sp>
        <p:nvSpPr>
          <p:cNvPr id="16388" name="TextBox 1"/>
          <p:cNvSpPr txBox="1"/>
          <p:nvPr/>
        </p:nvSpPr>
        <p:spPr>
          <a:xfrm>
            <a:off x="7938" y="5562600"/>
            <a:ext cx="9212262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vi-VN" altLang="x-none" b="1" dirty="0">
                <a:latin typeface="Tahoma" panose="020B0604030504040204" pitchFamily="34" charset="0"/>
              </a:rPr>
              <a:t>Tố Hữu</a:t>
            </a:r>
            <a:r>
              <a:rPr lang="vi-VN" altLang="x-none" dirty="0">
                <a:latin typeface="Tahoma" panose="020B0604030504040204" pitchFamily="34" charset="0"/>
              </a:rPr>
              <a:t>, tên thật là </a:t>
            </a:r>
            <a:r>
              <a:rPr lang="vi-VN" altLang="x-none" b="1" dirty="0">
                <a:latin typeface="Tahoma" panose="020B0604030504040204" pitchFamily="34" charset="0"/>
              </a:rPr>
              <a:t>Nguyễn Kim Thành, </a:t>
            </a:r>
            <a:r>
              <a:rPr lang="vi-VN" altLang="x-none" dirty="0">
                <a:latin typeface="Tahoma" panose="020B0604030504040204" pitchFamily="34" charset="0"/>
              </a:rPr>
              <a:t>quê gốc ở làng Phù Lai, nay thuộc xã </a:t>
            </a:r>
            <a:r>
              <a:rPr lang="vi-VN" altLang="x-none" dirty="0">
                <a:solidFill>
                  <a:srgbClr val="FF0000"/>
                </a:solidFill>
                <a:latin typeface="Tahoma" panose="020B0604030504040204" pitchFamily="34" charset="0"/>
                <a:hlinkClick r:id="rId3" tooltip="Quảng Thọ, Quảng Điền"/>
              </a:rPr>
              <a:t>Quảng Thọ</a:t>
            </a:r>
            <a:r>
              <a:rPr lang="vi-VN" altLang="x-none" dirty="0">
                <a:latin typeface="Tahoma" panose="020B0604030504040204" pitchFamily="34" charset="0"/>
              </a:rPr>
              <a:t>, huyện </a:t>
            </a:r>
            <a:r>
              <a:rPr lang="vi-VN" altLang="x-none" dirty="0">
                <a:solidFill>
                  <a:srgbClr val="FF0000"/>
                </a:solidFill>
                <a:latin typeface="Tahoma" panose="020B0604030504040204" pitchFamily="34" charset="0"/>
                <a:hlinkClick r:id="rId4" tooltip="Quảng Điền"/>
              </a:rPr>
              <a:t>Quảng Điền</a:t>
            </a:r>
            <a:r>
              <a:rPr lang="vi-VN" altLang="x-none" dirty="0">
                <a:solidFill>
                  <a:schemeClr val="tx1"/>
                </a:solidFill>
                <a:latin typeface="Tahoma" panose="020B0604030504040204" pitchFamily="34" charset="0"/>
              </a:rPr>
              <a:t>,</a:t>
            </a:r>
            <a:r>
              <a:rPr lang="vi-VN" altLang="x-none" dirty="0">
                <a:latin typeface="Tahoma" panose="020B0604030504040204" pitchFamily="34" charset="0"/>
              </a:rPr>
              <a:t> tỉnh </a:t>
            </a:r>
            <a:r>
              <a:rPr lang="vi-VN" altLang="x-none" dirty="0">
                <a:solidFill>
                  <a:schemeClr val="accent3"/>
                </a:solidFill>
                <a:latin typeface="Tahoma" panose="020B0604030504040204" pitchFamily="34" charset="0"/>
                <a:hlinkClick r:id="rId5" tooltip="Thừa Thiên Huế"/>
              </a:rPr>
              <a:t>Thừa Thiên Huế</a:t>
            </a:r>
            <a:r>
              <a:rPr lang="vi-VN" altLang="x-none" dirty="0">
                <a:latin typeface="Tahoma" panose="020B0604030504040204" pitchFamily="34" charset="0"/>
              </a:rPr>
              <a:t>) là một </a:t>
            </a:r>
            <a:r>
              <a:rPr lang="vi-VN" altLang="x-none" dirty="0">
                <a:latin typeface="Tahoma" panose="020B0604030504040204" pitchFamily="34" charset="0"/>
                <a:hlinkClick r:id="rId6" tooltip="Nhà thơ"/>
              </a:rPr>
              <a:t>nhà thơ</a:t>
            </a:r>
            <a:r>
              <a:rPr lang="vi-VN" altLang="x-none" dirty="0">
                <a:latin typeface="Tahoma" panose="020B0604030504040204" pitchFamily="34" charset="0"/>
              </a:rPr>
              <a:t> tiêu biểu của </a:t>
            </a:r>
            <a:r>
              <a:rPr lang="vi-VN" altLang="x-none" dirty="0">
                <a:latin typeface="Tahoma" panose="020B0604030504040204" pitchFamily="34" charset="0"/>
                <a:hlinkClick r:id="rId7" tooltip="Thơ cách mạng (trang chưa được viết)"/>
              </a:rPr>
              <a:t>thơ cách mạng</a:t>
            </a:r>
            <a:r>
              <a:rPr lang="vi-VN" altLang="x-none" dirty="0">
                <a:latin typeface="Tahoma" panose="020B0604030504040204" pitchFamily="34" charset="0"/>
              </a:rPr>
              <a:t> </a:t>
            </a:r>
            <a:r>
              <a:rPr lang="vi-VN" altLang="x-none" dirty="0">
                <a:latin typeface="Tahoma" panose="020B0604030504040204" pitchFamily="34" charset="0"/>
                <a:hlinkClick r:id="rId8" tooltip="Việt Nam"/>
              </a:rPr>
              <a:t>Việt Nam</a:t>
            </a:r>
            <a:r>
              <a:rPr lang="vi-VN" altLang="x-none" dirty="0">
                <a:latin typeface="Tahoma" panose="020B0604030504040204" pitchFamily="34" charset="0"/>
              </a:rPr>
              <a:t>, đồng thời ông còn là một </a:t>
            </a:r>
            <a:r>
              <a:rPr lang="vi-VN" altLang="x-none" dirty="0">
                <a:latin typeface="Tahoma" panose="020B0604030504040204" pitchFamily="34" charset="0"/>
                <a:hlinkClick r:id="rId9" tooltip="Chính khách"/>
              </a:rPr>
              <a:t>chính khách</a:t>
            </a:r>
            <a:r>
              <a:rPr lang="vi-VN" altLang="x-none" dirty="0">
                <a:latin typeface="Tahoma" panose="020B0604030504040204" pitchFamily="34" charset="0"/>
              </a:rPr>
              <a:t>, một cán bộ cách mạng lão thành. Ông đã từng giữ các chức vụ quan trọng trong </a:t>
            </a:r>
            <a:r>
              <a:rPr lang="vi-VN" altLang="x-none" dirty="0">
                <a:latin typeface="Tahoma" panose="020B0604030504040204" pitchFamily="34" charset="0"/>
                <a:hlinkClick r:id="rId10" tooltip="Chính trị Việt Nam"/>
              </a:rPr>
              <a:t>hệ thống chính trị Việt Nam</a:t>
            </a:r>
            <a:endParaRPr lang="vi-VN" altLang="x-none" dirty="0">
              <a:latin typeface="Tahom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0" name="Straight Connector 5"/>
          <p:cNvCxnSpPr/>
          <p:nvPr/>
        </p:nvCxnSpPr>
        <p:spPr>
          <a:xfrm rot="5400000">
            <a:off x="2701925" y="4303713"/>
            <a:ext cx="3581400" cy="1587"/>
          </a:xfrm>
          <a:prstGeom prst="line">
            <a:avLst/>
          </a:prstGeom>
          <a:ln w="28575" cap="flat" cmpd="sng">
            <a:solidFill>
              <a:srgbClr val="660033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7411" name="TextBox 3"/>
          <p:cNvSpPr txBox="1"/>
          <p:nvPr/>
        </p:nvSpPr>
        <p:spPr>
          <a:xfrm>
            <a:off x="3429000" y="609600"/>
            <a:ext cx="196532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sz="40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sz="4000" b="1" u="sng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2" name="Rectangle 2"/>
          <p:cNvSpPr/>
          <p:nvPr/>
        </p:nvSpPr>
        <p:spPr>
          <a:xfrm>
            <a:off x="609600" y="2286000"/>
            <a:ext cx="27178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sz="40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Luyện đọc</a:t>
            </a:r>
            <a:endParaRPr sz="4000" b="1" u="sng" dirty="0">
              <a:solidFill>
                <a:srgbClr val="0000CC"/>
              </a:solidFill>
              <a:latin typeface=".VnTime" pitchFamily="34" charset="0"/>
            </a:endParaRPr>
          </a:p>
        </p:txBody>
      </p:sp>
      <p:sp>
        <p:nvSpPr>
          <p:cNvPr id="17413" name="TextBox 2"/>
          <p:cNvSpPr txBox="1"/>
          <p:nvPr/>
        </p:nvSpPr>
        <p:spPr>
          <a:xfrm>
            <a:off x="1981200" y="152400"/>
            <a:ext cx="5410200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tư ng</a:t>
            </a: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6 tháng  4 năm 2016</a:t>
            </a:r>
          </a:p>
          <a:p>
            <a:pPr algn="l" eaLnBrk="1" hangingPunct="1"/>
            <a:r>
              <a:rPr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sz="4000" b="1" i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4" name="Rectangle 2"/>
          <p:cNvSpPr/>
          <p:nvPr/>
        </p:nvSpPr>
        <p:spPr>
          <a:xfrm>
            <a:off x="5181600" y="2209800"/>
            <a:ext cx="3200400" cy="609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sz="4000" b="1" u="sng" dirty="0">
                <a:solidFill>
                  <a:srgbClr val="0000CC"/>
                </a:solidFill>
                <a:latin typeface="Times New Roman" panose="02020603050405020304" pitchFamily="18" charset="0"/>
              </a:rPr>
              <a:t>Tìm hiểu bài</a:t>
            </a:r>
          </a:p>
        </p:txBody>
      </p:sp>
      <p:sp>
        <p:nvSpPr>
          <p:cNvPr id="17415" name="TextBox 3"/>
          <p:cNvSpPr txBox="1"/>
          <p:nvPr/>
        </p:nvSpPr>
        <p:spPr>
          <a:xfrm>
            <a:off x="3276600" y="762000"/>
            <a:ext cx="196532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eaLnBrk="1" hangingPunct="1"/>
            <a:r>
              <a:rPr sz="4000" b="1" u="sng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sz="4000" b="1" u="sng" dirty="0">
              <a:solidFill>
                <a:srgbClr val="00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6" name="TextBox 2"/>
          <p:cNvSpPr txBox="1"/>
          <p:nvPr/>
        </p:nvSpPr>
        <p:spPr>
          <a:xfrm>
            <a:off x="3276600" y="1349375"/>
            <a:ext cx="2590800" cy="1322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Bầm ơi</a:t>
            </a:r>
          </a:p>
          <a:p>
            <a:pPr algn="l" eaLnBrk="1" hangingPunct="1"/>
            <a:r>
              <a:rPr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sz="4000" b="1" i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7" name="TextBox 2"/>
          <p:cNvSpPr txBox="1"/>
          <p:nvPr/>
        </p:nvSpPr>
        <p:spPr>
          <a:xfrm>
            <a:off x="381000" y="152400"/>
            <a:ext cx="86106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 eaLnBrk="1" hangingPunct="1"/>
            <a:r>
              <a:rPr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sz="4000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1266</Words>
  <Application>Microsoft Office PowerPoint</Application>
  <PresentationFormat>On-screen Show (4:3)</PresentationFormat>
  <Paragraphs>160</Paragraphs>
  <Slides>29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.VnTime</vt:lpstr>
      <vt:lpstr>Arial</vt:lpstr>
      <vt:lpstr>Calibri</vt:lpstr>
      <vt:lpstr>Gill Sans MT</vt:lpstr>
      <vt:lpstr>Tahoma</vt:lpstr>
      <vt:lpstr>Times New Roman</vt:lpstr>
      <vt:lpstr>Verdana</vt:lpstr>
      <vt:lpstr>VNI-Times</vt:lpstr>
      <vt:lpstr>Wingdings</vt:lpstr>
      <vt:lpstr>Wingdings 2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Nội dung đoạn 1:  </vt:lpstr>
      <vt:lpstr>PowerPoint Presentation</vt:lpstr>
      <vt:lpstr>    Nội dung đoạn 2:  Tình cảm thắm thiết, sâu nặng giữa hai mẹ con chiến sĩ.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Phương Thảo</dc:creator>
  <cp:lastModifiedBy>Van Thuyen NGUYEN</cp:lastModifiedBy>
  <cp:revision>14</cp:revision>
  <dcterms:created xsi:type="dcterms:W3CDTF">2008-10-13T04:59:40Z</dcterms:created>
  <dcterms:modified xsi:type="dcterms:W3CDTF">2024-04-23T01:38:10Z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127BD9A13C0E4E67BBB53DE6EA0DA24C</vt:lpwstr>
  </property>
  <property fmtid="{D5CDD505-2E9C-101B-9397-08002B2CF9AE}" pid="3" name="KSOProductBuildVer">
    <vt:lpwstr>1033-11.2.0.10382</vt:lpwstr>
  </property>
</Properties>
</file>